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32_4F89F835.xml" ContentType="application/vnd.ms-powerpoint.comments+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324" r:id="rId3"/>
    <p:sldId id="257" r:id="rId4"/>
    <p:sldId id="259" r:id="rId5"/>
    <p:sldId id="260" r:id="rId6"/>
    <p:sldId id="261" r:id="rId7"/>
    <p:sldId id="265" r:id="rId8"/>
    <p:sldId id="263" r:id="rId9"/>
    <p:sldId id="262" r:id="rId10"/>
    <p:sldId id="266" r:id="rId11"/>
    <p:sldId id="264" r:id="rId12"/>
    <p:sldId id="267" r:id="rId13"/>
    <p:sldId id="269" r:id="rId14"/>
    <p:sldId id="270" r:id="rId15"/>
    <p:sldId id="268" r:id="rId16"/>
    <p:sldId id="271" r:id="rId17"/>
    <p:sldId id="322" r:id="rId18"/>
    <p:sldId id="272" r:id="rId19"/>
    <p:sldId id="273" r:id="rId20"/>
    <p:sldId id="281" r:id="rId21"/>
    <p:sldId id="282" r:id="rId22"/>
    <p:sldId id="274" r:id="rId23"/>
    <p:sldId id="283" r:id="rId24"/>
    <p:sldId id="284" r:id="rId25"/>
    <p:sldId id="275" r:id="rId26"/>
    <p:sldId id="285" r:id="rId27"/>
    <p:sldId id="276" r:id="rId28"/>
    <p:sldId id="277" r:id="rId29"/>
    <p:sldId id="278" r:id="rId30"/>
    <p:sldId id="279" r:id="rId31"/>
    <p:sldId id="280" r:id="rId32"/>
    <p:sldId id="286" r:id="rId33"/>
    <p:sldId id="287" r:id="rId34"/>
    <p:sldId id="288" r:id="rId35"/>
    <p:sldId id="323" r:id="rId36"/>
    <p:sldId id="289" r:id="rId37"/>
    <p:sldId id="290" r:id="rId38"/>
    <p:sldId id="293" r:id="rId39"/>
    <p:sldId id="294" r:id="rId40"/>
    <p:sldId id="295" r:id="rId41"/>
    <p:sldId id="296" r:id="rId42"/>
    <p:sldId id="291" r:id="rId43"/>
    <p:sldId id="297" r:id="rId44"/>
    <p:sldId id="298" r:id="rId45"/>
    <p:sldId id="299" r:id="rId46"/>
    <p:sldId id="292" r:id="rId47"/>
    <p:sldId id="300" r:id="rId48"/>
    <p:sldId id="301" r:id="rId49"/>
    <p:sldId id="302" r:id="rId50"/>
    <p:sldId id="303" r:id="rId51"/>
    <p:sldId id="304" r:id="rId52"/>
    <p:sldId id="305" r:id="rId53"/>
    <p:sldId id="306" r:id="rId54"/>
    <p:sldId id="307" r:id="rId55"/>
    <p:sldId id="308" r:id="rId56"/>
    <p:sldId id="309" r:id="rId57"/>
    <p:sldId id="31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230F72-3C8F-9CF0-C9EF-BDA780F6610C}" name="Aoibhinn Ni Shuilleabhain" initials="ANS" userId="Aoibhinn Ni Shuilleabhain" providerId="None"/>
  <p188:author id="{CC41CBC1-E53E-31EF-DEC7-1B7F47CF3C3B}" name="Aoibhinn" initials="ANS" userId="Aoibhin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142644"/>
    <a:srgbClr val="C9FF66"/>
    <a:srgbClr val="36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0"/>
    <p:restoredTop sz="88682"/>
  </p:normalViewPr>
  <p:slideViewPr>
    <p:cSldViewPr snapToGrid="0" snapToObjects="1">
      <p:cViewPr varScale="1">
        <p:scale>
          <a:sx n="102" d="100"/>
          <a:sy n="102" d="100"/>
        </p:scale>
        <p:origin x="180" y="102"/>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omments/modernComment_132_4F89F835.xml><?xml version="1.0" encoding="utf-8"?>
<p188:cmLst xmlns:a="http://schemas.openxmlformats.org/drawingml/2006/main" xmlns:r="http://schemas.openxmlformats.org/officeDocument/2006/relationships" xmlns:p188="http://schemas.microsoft.com/office/powerpoint/2018/8/main">
  <p188:cm id="{91D7E7D7-E507-49EA-AD5C-D0E68F86C866}" authorId="{CC41CBC1-E53E-31EF-DEC7-1B7F47CF3C3B}" created="2022-05-11T15:11:17.076">
    <ac:deMkLst xmlns:ac="http://schemas.microsoft.com/office/drawing/2013/main/command">
      <pc:docMk xmlns:pc="http://schemas.microsoft.com/office/powerpoint/2013/main/command"/>
      <pc:sldMk xmlns:pc="http://schemas.microsoft.com/office/powerpoint/2013/main/command" cId="1334442037" sldId="306"/>
      <ac:spMk id="2" creationId="{E7B37981-591B-A383-D01A-047C9C2B8945}"/>
    </ac:deMkLst>
    <p188:replyLst>
      <p188:reply id="{85DD297C-9F6B-4131-95D3-8481E9F8B371}" authorId="{CC41CBC1-E53E-31EF-DEC7-1B7F47CF3C3B}" created="2022-05-11T15:12:24.313">
        <p188:txBody>
          <a:bodyPr/>
          <a:lstStyle/>
          <a:p>
            <a:r>
              <a:rPr lang="en-IE"/>
              <a:t>Eleanor Knott 
Françoise Henry
Sheila Tinney 
Phyllis Clinch
</a:t>
            </a:r>
          </a:p>
        </p188:txBody>
      </p188:reply>
    </p188:replyLst>
    <p188:txBody>
      <a:bodyPr/>
      <a:lstStyle/>
      <a:p>
        <a:r>
          <a:rPr lang="en-IE"/>
          <a:t>Could you include their names please? They're in the slide notes.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9A362-BCBB-4922-8DEB-24A5C3E31BA1}" type="datetimeFigureOut">
              <a:rPr lang="en-IE" smtClean="0"/>
              <a:t>16/05/2022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1DEB1-DB4E-4D8B-A922-0B990CCF9772}" type="slidenum">
              <a:rPr lang="en-IE" smtClean="0"/>
              <a:t>‹#›</a:t>
            </a:fld>
            <a:endParaRPr lang="en-IE"/>
          </a:p>
        </p:txBody>
      </p:sp>
    </p:spTree>
    <p:extLst>
      <p:ext uri="{BB962C8B-B14F-4D97-AF65-F5344CB8AC3E}">
        <p14:creationId xmlns:p14="http://schemas.microsoft.com/office/powerpoint/2010/main" val="58441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a:t>
            </a:fld>
            <a:endParaRPr lang="en-IE"/>
          </a:p>
        </p:txBody>
      </p:sp>
    </p:spTree>
    <p:extLst>
      <p:ext uri="{BB962C8B-B14F-4D97-AF65-F5344CB8AC3E}">
        <p14:creationId xmlns:p14="http://schemas.microsoft.com/office/powerpoint/2010/main" val="263033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Prompt 1: https://www.schoolsobservatory.org/learn/history/biographies/agnes-clerke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Segoe UI" panose="020B0502040204020203" pitchFamily="34" charset="0"/>
              </a:rPr>
              <a:t>Agnes Mary </a:t>
            </a:r>
            <a:r>
              <a:rPr lang="en-IE" sz="1200" dirty="0" err="1">
                <a:effectLst/>
                <a:latin typeface="Segoe UI" panose="020B0502040204020203" pitchFamily="34" charset="0"/>
              </a:rPr>
              <a:t>Clerke</a:t>
            </a:r>
            <a:r>
              <a:rPr lang="en-IE" sz="1200" dirty="0">
                <a:effectLst/>
                <a:latin typeface="Segoe UI" panose="020B0502040204020203" pitchFamily="34" charset="0"/>
              </a:rPr>
              <a:t> Medal of the Royal Astronomical Society Note https://ras.ac.uk/awards-and-grants/agnes-mary-clerke-medal-historical-research-ag</a:t>
            </a:r>
            <a:endParaRPr lang="en-IE" sz="1200" dirty="0">
              <a:effectLst/>
              <a:latin typeface="Arial" panose="020B0604020202020204" pitchFamily="34"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12</a:t>
            </a:fld>
            <a:endParaRPr lang="en-IE"/>
          </a:p>
        </p:txBody>
      </p:sp>
    </p:spTree>
    <p:extLst>
      <p:ext uri="{BB962C8B-B14F-4D97-AF65-F5344CB8AC3E}">
        <p14:creationId xmlns:p14="http://schemas.microsoft.com/office/powerpoint/2010/main" val="310928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Prompt 1: Royal College of Science for Ireland, now Government buildings still with statues of  Boyle and Hamilton at the main entrance. </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13</a:t>
            </a:fld>
            <a:endParaRPr lang="en-IE"/>
          </a:p>
        </p:txBody>
      </p:sp>
    </p:spTree>
    <p:extLst>
      <p:ext uri="{BB962C8B-B14F-4D97-AF65-F5344CB8AC3E}">
        <p14:creationId xmlns:p14="http://schemas.microsoft.com/office/powerpoint/2010/main" val="3856836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further information read ‘</a:t>
            </a:r>
            <a:r>
              <a:rPr lang="en-IE" dirty="0" err="1"/>
              <a:t>Labcoats</a:t>
            </a:r>
            <a:r>
              <a:rPr lang="en-IE" dirty="0"/>
              <a:t> and Lace’ (reference in accompanying Teacher Handbook)</a:t>
            </a:r>
          </a:p>
        </p:txBody>
      </p:sp>
      <p:sp>
        <p:nvSpPr>
          <p:cNvPr id="4" name="Slide Number Placeholder 3"/>
          <p:cNvSpPr>
            <a:spLocks noGrp="1"/>
          </p:cNvSpPr>
          <p:nvPr>
            <p:ph type="sldNum" sz="quarter" idx="5"/>
          </p:nvPr>
        </p:nvSpPr>
        <p:spPr/>
        <p:txBody>
          <a:bodyPr/>
          <a:lstStyle/>
          <a:p>
            <a:fld id="{C7A1DEB1-DB4E-4D8B-A922-0B990CCF9772}" type="slidenum">
              <a:rPr lang="en-IE" smtClean="0"/>
              <a:t>14</a:t>
            </a:fld>
            <a:endParaRPr lang="en-IE"/>
          </a:p>
        </p:txBody>
      </p:sp>
    </p:spTree>
    <p:extLst>
      <p:ext uri="{BB962C8B-B14F-4D97-AF65-F5344CB8AC3E}">
        <p14:creationId xmlns:p14="http://schemas.microsoft.com/office/powerpoint/2010/main" val="2407251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Prompt 2</a:t>
            </a:r>
          </a:p>
        </p:txBody>
      </p:sp>
      <p:sp>
        <p:nvSpPr>
          <p:cNvPr id="4" name="Slide Number Placeholder 3"/>
          <p:cNvSpPr>
            <a:spLocks noGrp="1"/>
          </p:cNvSpPr>
          <p:nvPr>
            <p:ph type="sldNum" sz="quarter" idx="5"/>
          </p:nvPr>
        </p:nvSpPr>
        <p:spPr/>
        <p:txBody>
          <a:bodyPr/>
          <a:lstStyle/>
          <a:p>
            <a:fld id="{C7A1DEB1-DB4E-4D8B-A922-0B990CCF9772}" type="slidenum">
              <a:rPr lang="en-IE" smtClean="0"/>
              <a:t>15</a:t>
            </a:fld>
            <a:endParaRPr lang="en-IE"/>
          </a:p>
        </p:txBody>
      </p:sp>
    </p:spTree>
    <p:extLst>
      <p:ext uri="{BB962C8B-B14F-4D97-AF65-F5344CB8AC3E}">
        <p14:creationId xmlns:p14="http://schemas.microsoft.com/office/powerpoint/2010/main" val="2901247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Prompt 2</a:t>
            </a:r>
          </a:p>
        </p:txBody>
      </p:sp>
      <p:sp>
        <p:nvSpPr>
          <p:cNvPr id="4" name="Slide Number Placeholder 3"/>
          <p:cNvSpPr>
            <a:spLocks noGrp="1"/>
          </p:cNvSpPr>
          <p:nvPr>
            <p:ph type="sldNum" sz="quarter" idx="5"/>
          </p:nvPr>
        </p:nvSpPr>
        <p:spPr/>
        <p:txBody>
          <a:bodyPr/>
          <a:lstStyle/>
          <a:p>
            <a:fld id="{C7A1DEB1-DB4E-4D8B-A922-0B990CCF9772}" type="slidenum">
              <a:rPr lang="en-IE" smtClean="0"/>
              <a:t>16</a:t>
            </a:fld>
            <a:endParaRPr lang="en-IE"/>
          </a:p>
        </p:txBody>
      </p:sp>
    </p:spTree>
    <p:extLst>
      <p:ext uri="{BB962C8B-B14F-4D97-AF65-F5344CB8AC3E}">
        <p14:creationId xmlns:p14="http://schemas.microsoft.com/office/powerpoint/2010/main" val="338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Prompt 2</a:t>
            </a:r>
          </a:p>
        </p:txBody>
      </p:sp>
      <p:sp>
        <p:nvSpPr>
          <p:cNvPr id="4" name="Slide Number Placeholder 3"/>
          <p:cNvSpPr>
            <a:spLocks noGrp="1"/>
          </p:cNvSpPr>
          <p:nvPr>
            <p:ph type="sldNum" sz="quarter" idx="5"/>
          </p:nvPr>
        </p:nvSpPr>
        <p:spPr/>
        <p:txBody>
          <a:bodyPr/>
          <a:lstStyle/>
          <a:p>
            <a:fld id="{C7A1DEB1-DB4E-4D8B-A922-0B990CCF9772}" type="slidenum">
              <a:rPr lang="en-IE" smtClean="0"/>
              <a:t>17</a:t>
            </a:fld>
            <a:endParaRPr lang="en-IE"/>
          </a:p>
        </p:txBody>
      </p:sp>
    </p:spTree>
    <p:extLst>
      <p:ext uri="{BB962C8B-B14F-4D97-AF65-F5344CB8AC3E}">
        <p14:creationId xmlns:p14="http://schemas.microsoft.com/office/powerpoint/2010/main" val="3859030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rPr>
              <a:t>Prompt 2: Introduce students to the concept of a fixed mindset (entity theory – a belief that you are born with a fixed amount of intelligence in a subject) as opposed to grow mindset (incremental theory for those who hold the concept that ability is malleable). </a:t>
            </a:r>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18</a:t>
            </a:fld>
            <a:endParaRPr lang="en-IE"/>
          </a:p>
        </p:txBody>
      </p:sp>
    </p:spTree>
    <p:extLst>
      <p:ext uri="{BB962C8B-B14F-4D97-AF65-F5344CB8AC3E}">
        <p14:creationId xmlns:p14="http://schemas.microsoft.com/office/powerpoint/2010/main" val="3921876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Prompt 2: In this study from </a:t>
            </a:r>
            <a:r>
              <a:rPr lang="en-IE" dirty="0" err="1"/>
              <a:t>Gunderston</a:t>
            </a:r>
            <a:r>
              <a:rPr lang="en-IE" dirty="0"/>
              <a:t> and colleagues visited 53 children and caregivers every 4 months, from the age of 14 months ,for three years. The type of praise children received was analysed. Children were given questionnaires at the ages of 7-8.</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19</a:t>
            </a:fld>
            <a:endParaRPr lang="en-IE"/>
          </a:p>
        </p:txBody>
      </p:sp>
    </p:spTree>
    <p:extLst>
      <p:ext uri="{BB962C8B-B14F-4D97-AF65-F5344CB8AC3E}">
        <p14:creationId xmlns:p14="http://schemas.microsoft.com/office/powerpoint/2010/main" val="286854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Prompt 2: Nicola Benedetti - https://www.theguardian.com/music/2019/jun/15/nicola-benedetti-violinist-wynton-marsalis</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20</a:t>
            </a:fld>
            <a:endParaRPr lang="en-IE"/>
          </a:p>
        </p:txBody>
      </p:sp>
    </p:spTree>
    <p:extLst>
      <p:ext uri="{BB962C8B-B14F-4D97-AF65-F5344CB8AC3E}">
        <p14:creationId xmlns:p14="http://schemas.microsoft.com/office/powerpoint/2010/main" val="1473823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rPr>
              <a:t>Prompt 2: https://www.science.org/doi/10.1126/science.1261375</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21</a:t>
            </a:fld>
            <a:endParaRPr lang="en-IE"/>
          </a:p>
        </p:txBody>
      </p:sp>
    </p:spTree>
    <p:extLst>
      <p:ext uri="{BB962C8B-B14F-4D97-AF65-F5344CB8AC3E}">
        <p14:creationId xmlns:p14="http://schemas.microsoft.com/office/powerpoint/2010/main" val="303018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https://www.ucd.ie/mathstat/rolemodelsinpstem/</a:t>
            </a:r>
          </a:p>
          <a:p>
            <a:r>
              <a:rPr lang="en-IE"/>
              <a:t>https://www.youtube.com/channel/UCYrh8Eh848_Ljzfx5BXiE9A</a:t>
            </a: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a:t>
            </a:fld>
            <a:endParaRPr lang="en-IE"/>
          </a:p>
        </p:txBody>
      </p:sp>
    </p:spTree>
    <p:extLst>
      <p:ext uri="{BB962C8B-B14F-4D97-AF65-F5344CB8AC3E}">
        <p14:creationId xmlns:p14="http://schemas.microsoft.com/office/powerpoint/2010/main" val="330462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rPr>
              <a:t>Prompt 2: https://www.science.org/doi/10.1126/science.1261375</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22</a:t>
            </a:fld>
            <a:endParaRPr lang="en-IE"/>
          </a:p>
        </p:txBody>
      </p:sp>
    </p:spTree>
    <p:extLst>
      <p:ext uri="{BB962C8B-B14F-4D97-AF65-F5344CB8AC3E}">
        <p14:creationId xmlns:p14="http://schemas.microsoft.com/office/powerpoint/2010/main" val="2691565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rPr>
              <a:t>Prompt 2: https://www.science.org/doi/10.1126/science.1261375</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23</a:t>
            </a:fld>
            <a:endParaRPr lang="en-IE"/>
          </a:p>
        </p:txBody>
      </p:sp>
    </p:spTree>
    <p:extLst>
      <p:ext uri="{BB962C8B-B14F-4D97-AF65-F5344CB8AC3E}">
        <p14:creationId xmlns:p14="http://schemas.microsoft.com/office/powerpoint/2010/main" val="423041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https://www.aei.org/carpe-diem/chart-of-the-day-the-declining-female-share-of-computer-science-degrees-from-28-to-18/</a:t>
            </a:r>
          </a:p>
          <a:p>
            <a:r>
              <a:rPr lang="en-IE" dirty="0"/>
              <a:t>Dip potentially due to the marketing of </a:t>
            </a:r>
            <a:r>
              <a:rPr lang="en-IE" dirty="0" err="1"/>
              <a:t>playstations</a:t>
            </a:r>
            <a:r>
              <a:rPr lang="en-IE" dirty="0"/>
              <a:t> etc. to boys only.</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24</a:t>
            </a:fld>
            <a:endParaRPr lang="en-IE"/>
          </a:p>
        </p:txBody>
      </p:sp>
    </p:spTree>
    <p:extLst>
      <p:ext uri="{BB962C8B-B14F-4D97-AF65-F5344CB8AC3E}">
        <p14:creationId xmlns:p14="http://schemas.microsoft.com/office/powerpoint/2010/main" val="236641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https://www.iop.org/about/support-grants/bell-burnell-fund/woman-behind-fund#gref</a:t>
            </a:r>
          </a:p>
        </p:txBody>
      </p:sp>
      <p:sp>
        <p:nvSpPr>
          <p:cNvPr id="4" name="Slide Number Placeholder 3"/>
          <p:cNvSpPr>
            <a:spLocks noGrp="1"/>
          </p:cNvSpPr>
          <p:nvPr>
            <p:ph type="sldNum" sz="quarter" idx="5"/>
          </p:nvPr>
        </p:nvSpPr>
        <p:spPr/>
        <p:txBody>
          <a:bodyPr/>
          <a:lstStyle/>
          <a:p>
            <a:fld id="{C7A1DEB1-DB4E-4D8B-A922-0B990CCF9772}" type="slidenum">
              <a:rPr lang="en-IE" smtClean="0"/>
              <a:t>25</a:t>
            </a:fld>
            <a:endParaRPr lang="en-IE"/>
          </a:p>
        </p:txBody>
      </p:sp>
    </p:spTree>
    <p:extLst>
      <p:ext uri="{BB962C8B-B14F-4D97-AF65-F5344CB8AC3E}">
        <p14:creationId xmlns:p14="http://schemas.microsoft.com/office/powerpoint/2010/main" val="1329592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https://medium.com/s/the-matilda-effect/alice-ball-matilda-effect-6b5fb64c74d6</a:t>
            </a:r>
          </a:p>
        </p:txBody>
      </p:sp>
      <p:sp>
        <p:nvSpPr>
          <p:cNvPr id="4" name="Slide Number Placeholder 3"/>
          <p:cNvSpPr>
            <a:spLocks noGrp="1"/>
          </p:cNvSpPr>
          <p:nvPr>
            <p:ph type="sldNum" sz="quarter" idx="5"/>
          </p:nvPr>
        </p:nvSpPr>
        <p:spPr/>
        <p:txBody>
          <a:bodyPr/>
          <a:lstStyle/>
          <a:p>
            <a:fld id="{C7A1DEB1-DB4E-4D8B-A922-0B990CCF9772}" type="slidenum">
              <a:rPr lang="en-IE" smtClean="0"/>
              <a:t>26</a:t>
            </a:fld>
            <a:endParaRPr lang="en-IE"/>
          </a:p>
        </p:txBody>
      </p:sp>
    </p:spTree>
    <p:extLst>
      <p:ext uri="{BB962C8B-B14F-4D97-AF65-F5344CB8AC3E}">
        <p14:creationId xmlns:p14="http://schemas.microsoft.com/office/powerpoint/2010/main" val="247174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rPr>
              <a:t>What is unconscious bias and how does it manifest? For example: if you go to a toy store what are the toys typically indicated for boys and for girls?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rPr>
              <a:t>There was a ‘Teen Talk Barbie’ released in 1992 that said “Math class is tough! Party dresses are fun!) - https://americaniconstemeple.wordpress.com/2019/04/05/math-class-is-tough/</a:t>
            </a:r>
          </a:p>
          <a:p>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27</a:t>
            </a:fld>
            <a:endParaRPr lang="en-IE"/>
          </a:p>
        </p:txBody>
      </p:sp>
    </p:spTree>
    <p:extLst>
      <p:ext uri="{BB962C8B-B14F-4D97-AF65-F5344CB8AC3E}">
        <p14:creationId xmlns:p14="http://schemas.microsoft.com/office/powerpoint/2010/main" val="2669416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These exams, labelled ‘for girls only’ were given until the 1950s, likely having a generational cultural impact on the messages around ability in mathematics based on gender. It was far less likely that Higher Level mathematics be taught in an all-girls school. </a:t>
            </a:r>
          </a:p>
          <a:p>
            <a:r>
              <a:rPr lang="en-IE" dirty="0"/>
              <a:t>https://archive.maths.nuim.ie/staff/dmalone/StateExamPapers/</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28</a:t>
            </a:fld>
            <a:endParaRPr lang="en-IE"/>
          </a:p>
        </p:txBody>
      </p:sp>
    </p:spTree>
    <p:extLst>
      <p:ext uri="{BB962C8B-B14F-4D97-AF65-F5344CB8AC3E}">
        <p14:creationId xmlns:p14="http://schemas.microsoft.com/office/powerpoint/2010/main" val="1842704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Perhaps students could interview neighbours or relative about their experiences of learning mathematics. </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29</a:t>
            </a:fld>
            <a:endParaRPr lang="en-IE"/>
          </a:p>
        </p:txBody>
      </p:sp>
    </p:spTree>
    <p:extLst>
      <p:ext uri="{BB962C8B-B14F-4D97-AF65-F5344CB8AC3E}">
        <p14:creationId xmlns:p14="http://schemas.microsoft.com/office/powerpoint/2010/main" val="258200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Teachers may wish to reference STEM Education report (2016) for further discussion around this (see the Teacher Handbook for reference). </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30</a:t>
            </a:fld>
            <a:endParaRPr lang="en-IE"/>
          </a:p>
        </p:txBody>
      </p:sp>
    </p:spTree>
    <p:extLst>
      <p:ext uri="{BB962C8B-B14F-4D97-AF65-F5344CB8AC3E}">
        <p14:creationId xmlns:p14="http://schemas.microsoft.com/office/powerpoint/2010/main" val="889032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t>(Department of Education, 2016)</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31</a:t>
            </a:fld>
            <a:endParaRPr lang="en-IE"/>
          </a:p>
        </p:txBody>
      </p:sp>
    </p:spTree>
    <p:extLst>
      <p:ext uri="{BB962C8B-B14F-4D97-AF65-F5344CB8AC3E}">
        <p14:creationId xmlns:p14="http://schemas.microsoft.com/office/powerpoint/2010/main" val="256779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UNESCO Cracking the Code</a:t>
            </a:r>
          </a:p>
        </p:txBody>
      </p:sp>
      <p:sp>
        <p:nvSpPr>
          <p:cNvPr id="4" name="Slide Number Placeholder 3"/>
          <p:cNvSpPr>
            <a:spLocks noGrp="1"/>
          </p:cNvSpPr>
          <p:nvPr>
            <p:ph type="sldNum" sz="quarter" idx="5"/>
          </p:nvPr>
        </p:nvSpPr>
        <p:spPr/>
        <p:txBody>
          <a:bodyPr/>
          <a:lstStyle/>
          <a:p>
            <a:fld id="{C7A1DEB1-DB4E-4D8B-A922-0B990CCF9772}" type="slidenum">
              <a:rPr lang="en-IE" smtClean="0"/>
              <a:t>3</a:t>
            </a:fld>
            <a:endParaRPr lang="en-IE"/>
          </a:p>
        </p:txBody>
      </p:sp>
    </p:spTree>
    <p:extLst>
      <p:ext uri="{BB962C8B-B14F-4D97-AF65-F5344CB8AC3E}">
        <p14:creationId xmlns:p14="http://schemas.microsoft.com/office/powerpoint/2010/main" val="4205450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Prompt 3: </a:t>
            </a:r>
            <a:r>
              <a:rPr lang="en-GB" sz="1200" b="0" i="0" u="none" strike="noStrike" baseline="0" dirty="0">
                <a:solidFill>
                  <a:srgbClr val="132543"/>
                </a:solidFill>
                <a:latin typeface="YKFPO Q+ Gotham"/>
              </a:rPr>
              <a:t>Why might people decide to go into a career in STEM?</a:t>
            </a:r>
          </a:p>
          <a:p>
            <a:r>
              <a:rPr lang="en-GB" sz="1200" b="0" i="0" u="none" strike="noStrike" baseline="0" dirty="0">
                <a:solidFill>
                  <a:srgbClr val="34E8FF"/>
                </a:solidFill>
                <a:latin typeface="BrownStd Light"/>
              </a:rPr>
              <a:t>• </a:t>
            </a:r>
            <a:r>
              <a:rPr lang="en-GB" sz="1200" b="0" i="0" u="none" strike="noStrike" baseline="0" dirty="0">
                <a:solidFill>
                  <a:srgbClr val="132543"/>
                </a:solidFill>
                <a:latin typeface="YKFPO Q+ Gotham"/>
              </a:rPr>
              <a:t>What might be some barriers which prevent people from going into STEM careers?</a:t>
            </a:r>
          </a:p>
          <a:p>
            <a:r>
              <a:rPr lang="en-GB" sz="1200" b="0" i="0" u="none" strike="noStrike" baseline="0" dirty="0">
                <a:solidFill>
                  <a:srgbClr val="34E8FF"/>
                </a:solidFill>
                <a:latin typeface="BrownStd Light"/>
              </a:rPr>
              <a:t>• </a:t>
            </a:r>
            <a:r>
              <a:rPr lang="en-GB" sz="1200" b="0" i="0" u="none" strike="noStrike" baseline="0" dirty="0">
                <a:solidFill>
                  <a:srgbClr val="132543"/>
                </a:solidFill>
                <a:latin typeface="YKFPO Q+ Gotham"/>
              </a:rPr>
              <a:t>Do you think stereotypes have any influence on what career you would or would not want to pursue? </a:t>
            </a:r>
          </a:p>
          <a:p>
            <a:r>
              <a:rPr lang="en-GB" sz="1200" b="0" i="0" u="none" strike="noStrike" baseline="0" dirty="0">
                <a:solidFill>
                  <a:srgbClr val="34E8FF"/>
                </a:solidFill>
                <a:latin typeface="BrownStd Light"/>
              </a:rPr>
              <a:t>• </a:t>
            </a:r>
            <a:r>
              <a:rPr lang="en-GB" sz="1200" b="0" i="0" u="none" strike="noStrike" baseline="0" dirty="0">
                <a:solidFill>
                  <a:srgbClr val="132543"/>
                </a:solidFill>
                <a:latin typeface="YKFPO Q+ Gotham"/>
              </a:rPr>
              <a:t>What is unconscious bias and how does it manifest? For example: if you go to a toy store what are the toys typically indicated for boys and for girls? </a:t>
            </a:r>
          </a:p>
          <a:p>
            <a:r>
              <a:rPr lang="en-GB" sz="1200" b="0" i="0" u="none" strike="noStrike" baseline="0" dirty="0">
                <a:solidFill>
                  <a:srgbClr val="34E8FF"/>
                </a:solidFill>
                <a:latin typeface="BrownStd Light"/>
              </a:rPr>
              <a:t>• </a:t>
            </a:r>
            <a:r>
              <a:rPr lang="en-GB" sz="1200" b="0" i="0" u="none" strike="noStrike" baseline="0" dirty="0">
                <a:solidFill>
                  <a:srgbClr val="132543"/>
                </a:solidFill>
                <a:latin typeface="YKFPO Q+ Gotham"/>
              </a:rPr>
              <a:t>Why might we need particular days like the International Day for Women &amp; Girls in Science (February 11th)?</a:t>
            </a:r>
          </a:p>
          <a:p>
            <a:r>
              <a:rPr lang="en-GB" sz="1200" b="0" i="0" u="none" strike="noStrike" baseline="0" dirty="0">
                <a:solidFill>
                  <a:srgbClr val="34E8FF"/>
                </a:solidFill>
                <a:latin typeface="BrownStd Light"/>
              </a:rPr>
              <a:t>• </a:t>
            </a:r>
            <a:r>
              <a:rPr lang="en-GB" sz="1200" b="0" i="0" u="none" strike="noStrike" baseline="0" dirty="0">
                <a:solidFill>
                  <a:srgbClr val="132543"/>
                </a:solidFill>
                <a:latin typeface="YKFPO Q+ Gotham"/>
              </a:rPr>
              <a:t>How might we all support diversity and inclusion better in our everyday lives? </a:t>
            </a: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32</a:t>
            </a:fld>
            <a:endParaRPr lang="en-IE"/>
          </a:p>
        </p:txBody>
      </p:sp>
    </p:spTree>
    <p:extLst>
      <p:ext uri="{BB962C8B-B14F-4D97-AF65-F5344CB8AC3E}">
        <p14:creationId xmlns:p14="http://schemas.microsoft.com/office/powerpoint/2010/main" val="2627219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Prompt 3: Why </a:t>
            </a:r>
            <a:r>
              <a:rPr lang="en-IE" sz="1200" dirty="0">
                <a:effectLst/>
                <a:latin typeface="Calibri" panose="020F0502020204030204" pitchFamily="34" charset="0"/>
                <a:ea typeface="Calibri" panose="020F0502020204030204" pitchFamily="34" charset="0"/>
              </a:rPr>
              <a:t>might we need particular days like the International Day for Women &amp; Girls in Science (February 11</a:t>
            </a:r>
            <a:r>
              <a:rPr lang="en-IE" sz="1200" baseline="30000" dirty="0">
                <a:effectLst/>
                <a:latin typeface="Calibri" panose="020F0502020204030204" pitchFamily="34" charset="0"/>
                <a:ea typeface="Calibri" panose="020F0502020204030204" pitchFamily="34" charset="0"/>
              </a:rPr>
              <a:t>th</a:t>
            </a:r>
            <a:r>
              <a:rPr lang="en-IE" sz="1200" dirty="0">
                <a:effectLst/>
                <a:latin typeface="Calibri" panose="020F0502020204030204" pitchFamily="34" charset="0"/>
                <a:ea typeface="Calibri" panose="020F0502020204030204" pitchFamily="34" charset="0"/>
              </a:rPr>
              <a:t>)? https://en.unesco.org/commemorations/womenandgirlinscienceday</a:t>
            </a:r>
          </a:p>
        </p:txBody>
      </p:sp>
      <p:sp>
        <p:nvSpPr>
          <p:cNvPr id="4" name="Slide Number Placeholder 3"/>
          <p:cNvSpPr>
            <a:spLocks noGrp="1"/>
          </p:cNvSpPr>
          <p:nvPr>
            <p:ph type="sldNum" sz="quarter" idx="5"/>
          </p:nvPr>
        </p:nvSpPr>
        <p:spPr/>
        <p:txBody>
          <a:bodyPr/>
          <a:lstStyle/>
          <a:p>
            <a:fld id="{C7A1DEB1-DB4E-4D8B-A922-0B990CCF9772}" type="slidenum">
              <a:rPr lang="en-IE" smtClean="0"/>
              <a:t>33</a:t>
            </a:fld>
            <a:endParaRPr lang="en-IE"/>
          </a:p>
        </p:txBody>
      </p:sp>
    </p:spTree>
    <p:extLst>
      <p:ext uri="{BB962C8B-B14F-4D97-AF65-F5344CB8AC3E}">
        <p14:creationId xmlns:p14="http://schemas.microsoft.com/office/powerpoint/2010/main" val="3757790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https://www.ucd.ie/mathstat/rolemodelsinpstem/</a:t>
            </a:r>
          </a:p>
          <a:p>
            <a:r>
              <a:rPr lang="en-IE"/>
              <a:t>https://www.youtube.com/channel/UCYrh8Eh848_Ljzfx5BXiE9A</a:t>
            </a: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35</a:t>
            </a:fld>
            <a:endParaRPr lang="en-IE"/>
          </a:p>
        </p:txBody>
      </p:sp>
    </p:spTree>
    <p:extLst>
      <p:ext uri="{BB962C8B-B14F-4D97-AF65-F5344CB8AC3E}">
        <p14:creationId xmlns:p14="http://schemas.microsoft.com/office/powerpoint/2010/main" val="69244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https://www.google.com/url?sa=i&amp;url=https%3A%2F%2Fnews.stanford.edu%2F2017%2F07%2F15%2Fmaryam-mirzakhani-stanford-mathematician-and-fields-medal-winner-dies%2F&amp;psig=AOvVaw1W9I3LA34DD-Ct6L1MqNLF&amp;ust=1646252757130000&amp;source=images&amp;cd=vfe&amp;ved=0CAsQjRxqFwoTCJCGoMnfpfYCFQAAAAAdAAAAABAD</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40</a:t>
            </a:fld>
            <a:endParaRPr lang="en-IE"/>
          </a:p>
        </p:txBody>
      </p:sp>
    </p:spTree>
    <p:extLst>
      <p:ext uri="{BB962C8B-B14F-4D97-AF65-F5344CB8AC3E}">
        <p14:creationId xmlns:p14="http://schemas.microsoft.com/office/powerpoint/2010/main" val="4169388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https://hea.ie/statistics/data-for-download-and-visualisations/females-in-stem/</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42</a:t>
            </a:fld>
            <a:endParaRPr lang="en-IE"/>
          </a:p>
        </p:txBody>
      </p:sp>
    </p:spTree>
    <p:extLst>
      <p:ext uri="{BB962C8B-B14F-4D97-AF65-F5344CB8AC3E}">
        <p14:creationId xmlns:p14="http://schemas.microsoft.com/office/powerpoint/2010/main" val="3305755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https://hea.ie/statistics/data-for-download-and-visualisations/females-in-stem/</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43</a:t>
            </a:fld>
            <a:endParaRPr lang="en-IE"/>
          </a:p>
        </p:txBody>
      </p:sp>
    </p:spTree>
    <p:extLst>
      <p:ext uri="{BB962C8B-B14F-4D97-AF65-F5344CB8AC3E}">
        <p14:creationId xmlns:p14="http://schemas.microsoft.com/office/powerpoint/2010/main" val="2760417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https://hea.ie/statistics/data-for-download-and-visualisations/females-in-stem/</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44</a:t>
            </a:fld>
            <a:endParaRPr lang="en-IE"/>
          </a:p>
        </p:txBody>
      </p:sp>
    </p:spTree>
    <p:extLst>
      <p:ext uri="{BB962C8B-B14F-4D97-AF65-F5344CB8AC3E}">
        <p14:creationId xmlns:p14="http://schemas.microsoft.com/office/powerpoint/2010/main" val="1011775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https://hea.ie/statistics/data-for-download-and-visualisations/females-in-stem/</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45</a:t>
            </a:fld>
            <a:endParaRPr lang="en-IE"/>
          </a:p>
        </p:txBody>
      </p:sp>
    </p:spTree>
    <p:extLst>
      <p:ext uri="{BB962C8B-B14F-4D97-AF65-F5344CB8AC3E}">
        <p14:creationId xmlns:p14="http://schemas.microsoft.com/office/powerpoint/2010/main" val="451310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Statistics on all of the exam results can be found and downloaded on examinations.ie</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46</a:t>
            </a:fld>
            <a:endParaRPr lang="en-IE"/>
          </a:p>
        </p:txBody>
      </p:sp>
    </p:spTree>
    <p:extLst>
      <p:ext uri="{BB962C8B-B14F-4D97-AF65-F5344CB8AC3E}">
        <p14:creationId xmlns:p14="http://schemas.microsoft.com/office/powerpoint/2010/main" val="1149254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https://www.ucd.ie/mathstat/rolemodelsinpstem/</a:t>
            </a:r>
          </a:p>
        </p:txBody>
      </p:sp>
      <p:sp>
        <p:nvSpPr>
          <p:cNvPr id="4" name="Slide Number Placeholder 3"/>
          <p:cNvSpPr>
            <a:spLocks noGrp="1"/>
          </p:cNvSpPr>
          <p:nvPr>
            <p:ph type="sldNum" sz="quarter" idx="5"/>
          </p:nvPr>
        </p:nvSpPr>
        <p:spPr/>
        <p:txBody>
          <a:bodyPr/>
          <a:lstStyle/>
          <a:p>
            <a:fld id="{C7A1DEB1-DB4E-4D8B-A922-0B990CCF9772}" type="slidenum">
              <a:rPr lang="en-IE" smtClean="0"/>
              <a:t>48</a:t>
            </a:fld>
            <a:endParaRPr lang="en-IE"/>
          </a:p>
        </p:txBody>
      </p:sp>
    </p:spTree>
    <p:extLst>
      <p:ext uri="{BB962C8B-B14F-4D97-AF65-F5344CB8AC3E}">
        <p14:creationId xmlns:p14="http://schemas.microsoft.com/office/powerpoint/2010/main" val="3228431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UNESCO Ecological Framework of factors influencing women and girls in science</a:t>
            </a:r>
          </a:p>
        </p:txBody>
      </p:sp>
      <p:sp>
        <p:nvSpPr>
          <p:cNvPr id="4" name="Slide Number Placeholder 3"/>
          <p:cNvSpPr>
            <a:spLocks noGrp="1"/>
          </p:cNvSpPr>
          <p:nvPr>
            <p:ph type="sldNum" sz="quarter" idx="5"/>
          </p:nvPr>
        </p:nvSpPr>
        <p:spPr/>
        <p:txBody>
          <a:bodyPr/>
          <a:lstStyle/>
          <a:p>
            <a:fld id="{C7A1DEB1-DB4E-4D8B-A922-0B990CCF9772}" type="slidenum">
              <a:rPr lang="en-IE" smtClean="0"/>
              <a:t>4</a:t>
            </a:fld>
            <a:endParaRPr lang="en-IE"/>
          </a:p>
        </p:txBody>
      </p:sp>
    </p:spTree>
    <p:extLst>
      <p:ext uri="{BB962C8B-B14F-4D97-AF65-F5344CB8AC3E}">
        <p14:creationId xmlns:p14="http://schemas.microsoft.com/office/powerpoint/2010/main" val="4157952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Irish women mentioned in the ‘</a:t>
            </a:r>
            <a:r>
              <a:rPr lang="en-IE" dirty="0" err="1"/>
              <a:t>Labcoats</a:t>
            </a:r>
            <a:r>
              <a:rPr lang="en-IE" dirty="0"/>
              <a:t> and Lace’ book</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50</a:t>
            </a:fld>
            <a:endParaRPr lang="en-IE"/>
          </a:p>
        </p:txBody>
      </p:sp>
    </p:spTree>
    <p:extLst>
      <p:ext uri="{BB962C8B-B14F-4D97-AF65-F5344CB8AC3E}">
        <p14:creationId xmlns:p14="http://schemas.microsoft.com/office/powerpoint/2010/main" val="3191539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https://www.engineersireland.ie/Covid-19-information-base/alice-perry-the-galway-woman-who-became-europes-first-engineering-graduate</a:t>
            </a:r>
          </a:p>
        </p:txBody>
      </p:sp>
      <p:sp>
        <p:nvSpPr>
          <p:cNvPr id="4" name="Slide Number Placeholder 3"/>
          <p:cNvSpPr>
            <a:spLocks noGrp="1"/>
          </p:cNvSpPr>
          <p:nvPr>
            <p:ph type="sldNum" sz="quarter" idx="5"/>
          </p:nvPr>
        </p:nvSpPr>
        <p:spPr/>
        <p:txBody>
          <a:bodyPr/>
          <a:lstStyle/>
          <a:p>
            <a:fld id="{C7A1DEB1-DB4E-4D8B-A922-0B990CCF9772}" type="slidenum">
              <a:rPr lang="en-IE" smtClean="0"/>
              <a:t>51</a:t>
            </a:fld>
            <a:endParaRPr lang="en-IE"/>
          </a:p>
        </p:txBody>
      </p:sp>
    </p:spTree>
    <p:extLst>
      <p:ext uri="{BB962C8B-B14F-4D97-AF65-F5344CB8AC3E}">
        <p14:creationId xmlns:p14="http://schemas.microsoft.com/office/powerpoint/2010/main" val="1538668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https://www.ucd.ie/newsandopinion/news/2018/august/30/conferencecelebratesdrsheilatinneyfirstirishwomanawardedphdinmathematics/</a:t>
            </a:r>
          </a:p>
        </p:txBody>
      </p:sp>
      <p:sp>
        <p:nvSpPr>
          <p:cNvPr id="4" name="Slide Number Placeholder 3"/>
          <p:cNvSpPr>
            <a:spLocks noGrp="1"/>
          </p:cNvSpPr>
          <p:nvPr>
            <p:ph type="sldNum" sz="quarter" idx="5"/>
          </p:nvPr>
        </p:nvSpPr>
        <p:spPr/>
        <p:txBody>
          <a:bodyPr/>
          <a:lstStyle/>
          <a:p>
            <a:fld id="{C7A1DEB1-DB4E-4D8B-A922-0B990CCF9772}" type="slidenum">
              <a:rPr lang="en-IE" smtClean="0"/>
              <a:t>52</a:t>
            </a:fld>
            <a:endParaRPr lang="en-IE"/>
          </a:p>
        </p:txBody>
      </p:sp>
    </p:spTree>
    <p:extLst>
      <p:ext uri="{BB962C8B-B14F-4D97-AF65-F5344CB8AC3E}">
        <p14:creationId xmlns:p14="http://schemas.microsoft.com/office/powerpoint/2010/main" val="1138046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https://www.siliconrepublic.com/innovation/women-on-walls-accenture-royal-irish-academy</a:t>
            </a:r>
          </a:p>
          <a:p>
            <a:r>
              <a:rPr lang="en-IE" dirty="0"/>
              <a:t>Royal Irish Academy and history of women: “Better without the ladies” William Rowan Hamilton</a:t>
            </a:r>
          </a:p>
          <a:p>
            <a:r>
              <a:rPr lang="en-IE" b="1" dirty="0"/>
              <a:t>Sheila </a:t>
            </a:r>
            <a:r>
              <a:rPr lang="en-IE" b="1" dirty="0" err="1"/>
              <a:t>Tinney</a:t>
            </a:r>
            <a:r>
              <a:rPr lang="en-IE" b="1" dirty="0"/>
              <a:t> </a:t>
            </a:r>
            <a:r>
              <a:rPr lang="en-IE" i="1" dirty="0"/>
              <a:t>(1918 – 2010)</a:t>
            </a:r>
            <a:br>
              <a:rPr lang="en-IE" dirty="0"/>
            </a:br>
            <a:r>
              <a:rPr lang="en-IE" dirty="0"/>
              <a:t>A pioneering academic in mathematical physics, Sheila </a:t>
            </a:r>
            <a:r>
              <a:rPr lang="en-IE" dirty="0" err="1"/>
              <a:t>Tinney</a:t>
            </a:r>
            <a:r>
              <a:rPr lang="en-IE" dirty="0"/>
              <a:t> was described by Nobel Laureate Erwin Schrödinger as ‘among the best equipped and most successful of the younger generation of physicists in this country’.</a:t>
            </a:r>
          </a:p>
          <a:p>
            <a:r>
              <a:rPr lang="en-IE" b="1" dirty="0"/>
              <a:t>Françoise Henry </a:t>
            </a:r>
            <a:r>
              <a:rPr lang="en-IE" i="1" dirty="0"/>
              <a:t>(1902 – 1982)</a:t>
            </a:r>
            <a:br>
              <a:rPr lang="en-IE" dirty="0"/>
            </a:br>
            <a:r>
              <a:rPr lang="en-IE" dirty="0"/>
              <a:t>Françoise Henry was one of the most important twentieth-century historians of Irish art. She trained at the École du Louvre and the Sorbonne, establishing herself as an expert on very early forms of sculptural decoration, particularly in Early Christian Irish Art.</a:t>
            </a:r>
          </a:p>
          <a:p>
            <a:r>
              <a:rPr lang="en-IE" b="1" dirty="0"/>
              <a:t>Phyllis Clinch </a:t>
            </a:r>
            <a:r>
              <a:rPr lang="en-IE" i="1" dirty="0"/>
              <a:t>(1901 – 1984)</a:t>
            </a:r>
            <a:br>
              <a:rPr lang="en-IE" dirty="0"/>
            </a:br>
            <a:r>
              <a:rPr lang="en-IE" dirty="0"/>
              <a:t>Award winning scientist Phyllis Clinch, was one of the greatest female inventors of her generation and world renowned for her innovative research into plant viruses.</a:t>
            </a:r>
          </a:p>
          <a:p>
            <a:r>
              <a:rPr lang="en-IE" b="1" dirty="0"/>
              <a:t>Eleanor Knott </a:t>
            </a:r>
            <a:r>
              <a:rPr lang="en-IE" i="1" dirty="0"/>
              <a:t>(1886-1975)</a:t>
            </a:r>
            <a:br>
              <a:rPr lang="en-IE" dirty="0"/>
            </a:br>
            <a:r>
              <a:rPr lang="en-IE" dirty="0"/>
              <a:t>Eleanor Knott was a "pathbreaking" researcher of classical Irish literature. Having taught herself to read modern Irish, she went on to study old Irish at the School of Irish Learning in Dublin and won a scholarship to continue her studies in 1907.</a:t>
            </a:r>
          </a:p>
        </p:txBody>
      </p:sp>
      <p:sp>
        <p:nvSpPr>
          <p:cNvPr id="4" name="Slide Number Placeholder 3"/>
          <p:cNvSpPr>
            <a:spLocks noGrp="1"/>
          </p:cNvSpPr>
          <p:nvPr>
            <p:ph type="sldNum" sz="quarter" idx="5"/>
          </p:nvPr>
        </p:nvSpPr>
        <p:spPr/>
        <p:txBody>
          <a:bodyPr/>
          <a:lstStyle/>
          <a:p>
            <a:fld id="{C7A1DEB1-DB4E-4D8B-A922-0B990CCF9772}" type="slidenum">
              <a:rPr lang="en-IE" smtClean="0"/>
              <a:t>53</a:t>
            </a:fld>
            <a:endParaRPr lang="en-IE"/>
          </a:p>
        </p:txBody>
      </p:sp>
    </p:spTree>
    <p:extLst>
      <p:ext uri="{BB962C8B-B14F-4D97-AF65-F5344CB8AC3E}">
        <p14:creationId xmlns:p14="http://schemas.microsoft.com/office/powerpoint/2010/main" val="2055885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Recipients of the European Research Council Starter Grants 2012 – 2015</a:t>
            </a:r>
          </a:p>
          <a:p>
            <a:r>
              <a:rPr lang="en-IE" b="1" dirty="0"/>
              <a:t>Professor Emma </a:t>
            </a:r>
            <a:r>
              <a:rPr lang="en-IE" b="1" dirty="0" err="1"/>
              <a:t>Teeling</a:t>
            </a:r>
            <a:r>
              <a:rPr lang="en-IE" b="1" dirty="0"/>
              <a:t> (UCD) </a:t>
            </a:r>
            <a:r>
              <a:rPr lang="en-IE" dirty="0"/>
              <a:t>world authority on bat genetics. </a:t>
            </a:r>
            <a:r>
              <a:rPr lang="en-IE" b="1" dirty="0"/>
              <a:t>Professor </a:t>
            </a:r>
            <a:r>
              <a:rPr lang="en-IE" b="1" dirty="0" err="1"/>
              <a:t>Caitríona</a:t>
            </a:r>
            <a:r>
              <a:rPr lang="en-IE" b="1" dirty="0"/>
              <a:t> Lally (TCD) - </a:t>
            </a:r>
            <a:r>
              <a:rPr lang="en-IE" dirty="0"/>
              <a:t>principal investigator on a project focusing on developing a means of early diagnosis of degenerative cardiovascular diseases. </a:t>
            </a:r>
          </a:p>
          <a:p>
            <a:r>
              <a:rPr lang="en-IE" b="1" dirty="0"/>
              <a:t>Professor Debra </a:t>
            </a:r>
            <a:r>
              <a:rPr lang="en-IE" b="1" dirty="0" err="1"/>
              <a:t>Laefer</a:t>
            </a:r>
            <a:r>
              <a:rPr lang="en-IE" b="1" dirty="0"/>
              <a:t> (UCD) - </a:t>
            </a:r>
            <a:r>
              <a:rPr lang="en-IE" dirty="0"/>
              <a:t>prevent damage to buildings above tunnel excavation, by developing a 3D modelling system that can predict what buildings are most likely to sustain damage during tunnelling.</a:t>
            </a:r>
          </a:p>
          <a:p>
            <a:r>
              <a:rPr lang="en-IE" b="1" dirty="0"/>
              <a:t>Professor Lydia Lynch (Harvard Medical School moving to TCD) </a:t>
            </a:r>
            <a:r>
              <a:rPr lang="en-IE" dirty="0"/>
              <a:t>anti-tumour immune cell protects against obesity and the metabolic syndrome that leads to diabetes</a:t>
            </a:r>
            <a:endParaRPr lang="en-IE" b="1" dirty="0"/>
          </a:p>
          <a:p>
            <a:r>
              <a:rPr lang="en-IE" b="1" dirty="0"/>
              <a:t>Dr Maria McNamara (UCC) </a:t>
            </a:r>
            <a:r>
              <a:rPr lang="en-IE" dirty="0"/>
              <a:t>fossilization of colour in animals and has conducted ground-breaking work on the evolution of feathers in dinosaurs.</a:t>
            </a:r>
            <a:endParaRPr lang="en-IE" b="1" dirty="0"/>
          </a:p>
          <a:p>
            <a:r>
              <a:rPr lang="en-IE" b="1" dirty="0"/>
              <a:t>Professor Sarah McCormack (TCD) </a:t>
            </a:r>
            <a:r>
              <a:rPr lang="en-IE" dirty="0"/>
              <a:t>explores photovoltaic panels which convert solar energy into direct current electricity.</a:t>
            </a:r>
          </a:p>
          <a:p>
            <a:r>
              <a:rPr lang="en-IE" b="1" dirty="0"/>
              <a:t>Professor Aoife </a:t>
            </a:r>
            <a:r>
              <a:rPr lang="en-IE" b="1" dirty="0" err="1"/>
              <a:t>McLysaght</a:t>
            </a:r>
            <a:r>
              <a:rPr lang="en-IE" b="1" dirty="0"/>
              <a:t> (TCD) </a:t>
            </a:r>
            <a:r>
              <a:rPr lang="en-IE" dirty="0"/>
              <a:t>one of Ireland’s leading geneticists and was on the team that analysed the initial sequence of the human genome in 2001. </a:t>
            </a:r>
          </a:p>
          <a:p>
            <a:endParaRPr lang="en-IE" dirty="0"/>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54</a:t>
            </a:fld>
            <a:endParaRPr lang="en-IE"/>
          </a:p>
        </p:txBody>
      </p:sp>
    </p:spTree>
    <p:extLst>
      <p:ext uri="{BB962C8B-B14F-4D97-AF65-F5344CB8AC3E}">
        <p14:creationId xmlns:p14="http://schemas.microsoft.com/office/powerpoint/2010/main" val="208962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IE" sz="1200" dirty="0"/>
              <a:t>Download poster at STEPUPphysics.org</a:t>
            </a:r>
            <a:br>
              <a:rPr lang="en-IE" sz="1200" dirty="0"/>
            </a:br>
            <a:r>
              <a:rPr lang="en-IE" sz="1200" b="1" dirty="0"/>
              <a:t>Introduce guidelines (Critical lesson component):</a:t>
            </a:r>
            <a:r>
              <a:rPr lang="en-IE" sz="1200" dirty="0"/>
              <a:t> Introduce these guidelines to students (or refer to your class conduct rules if you have already established them): </a:t>
            </a:r>
          </a:p>
          <a:p>
            <a:pPr marL="0" lvl="0" indent="0" algn="l" rtl="0">
              <a:lnSpc>
                <a:spcPct val="100000"/>
              </a:lnSpc>
              <a:spcBef>
                <a:spcPts val="0"/>
              </a:spcBef>
              <a:spcAft>
                <a:spcPts val="0"/>
              </a:spcAft>
              <a:buSzPts val="1400"/>
              <a:buNone/>
            </a:pPr>
            <a:r>
              <a:rPr lang="en-IE" sz="1200" dirty="0"/>
              <a:t>• </a:t>
            </a:r>
            <a:r>
              <a:rPr lang="en-IE" sz="1200" i="1" dirty="0"/>
              <a:t>Share air time equitably.</a:t>
            </a:r>
            <a:r>
              <a:rPr lang="en-IE" sz="1200" dirty="0"/>
              <a:t> Know yourself, balance your listening and talking. </a:t>
            </a:r>
          </a:p>
          <a:p>
            <a:pPr marL="0" lvl="0" indent="0" algn="l" rtl="0">
              <a:lnSpc>
                <a:spcPct val="100000"/>
              </a:lnSpc>
              <a:spcBef>
                <a:spcPts val="0"/>
              </a:spcBef>
              <a:spcAft>
                <a:spcPts val="0"/>
              </a:spcAft>
              <a:buSzPts val="1400"/>
              <a:buNone/>
            </a:pPr>
            <a:r>
              <a:rPr lang="en-IE" sz="1200" dirty="0"/>
              <a:t>• </a:t>
            </a:r>
            <a:r>
              <a:rPr lang="en-IE" sz="1200" i="1" dirty="0"/>
              <a:t>Value differences.</a:t>
            </a:r>
            <a:r>
              <a:rPr lang="en-IE" sz="1200" dirty="0"/>
              <a:t> Remember that your perspective is not the only one. </a:t>
            </a:r>
          </a:p>
          <a:p>
            <a:pPr marL="0" lvl="0" indent="0" algn="l" rtl="0">
              <a:lnSpc>
                <a:spcPct val="100000"/>
              </a:lnSpc>
              <a:spcBef>
                <a:spcPts val="0"/>
              </a:spcBef>
              <a:spcAft>
                <a:spcPts val="0"/>
              </a:spcAft>
              <a:buSzPts val="1400"/>
              <a:buNone/>
            </a:pPr>
            <a:r>
              <a:rPr lang="en-IE" sz="1200" dirty="0"/>
              <a:t>• </a:t>
            </a:r>
            <a:r>
              <a:rPr lang="en-IE" sz="1200" i="1" dirty="0"/>
              <a:t>Argue using evidence.</a:t>
            </a:r>
            <a:r>
              <a:rPr lang="en-IE" sz="1200" dirty="0"/>
              <a:t> Back what you have to say with data. </a:t>
            </a:r>
          </a:p>
          <a:p>
            <a:pPr marL="0" lvl="0" indent="0" algn="l" rtl="0">
              <a:lnSpc>
                <a:spcPct val="100000"/>
              </a:lnSpc>
              <a:spcBef>
                <a:spcPts val="0"/>
              </a:spcBef>
              <a:spcAft>
                <a:spcPts val="0"/>
              </a:spcAft>
              <a:buSzPts val="1400"/>
              <a:buNone/>
            </a:pPr>
            <a:r>
              <a:rPr lang="en-IE" sz="1200" dirty="0"/>
              <a:t>• </a:t>
            </a:r>
            <a:r>
              <a:rPr lang="en-IE" sz="1200" i="1" dirty="0"/>
              <a:t>Make sure everyone feels safe.</a:t>
            </a:r>
            <a:r>
              <a:rPr lang="en-IE" sz="1200" dirty="0"/>
              <a:t> Safe is not the same as comfortable. </a:t>
            </a:r>
          </a:p>
          <a:p>
            <a:pPr marL="0" lvl="0" indent="0" algn="l" rtl="0">
              <a:lnSpc>
                <a:spcPct val="100000"/>
              </a:lnSpc>
              <a:spcBef>
                <a:spcPts val="0"/>
              </a:spcBef>
              <a:spcAft>
                <a:spcPts val="0"/>
              </a:spcAft>
              <a:buSzPts val="1400"/>
              <a:buNone/>
            </a:pPr>
            <a:r>
              <a:rPr lang="en-IE" sz="1200" dirty="0"/>
              <a:t>• </a:t>
            </a:r>
            <a:r>
              <a:rPr lang="en-IE" sz="1200" i="1" dirty="0"/>
              <a:t>Discomfort is OK.</a:t>
            </a:r>
            <a:r>
              <a:rPr lang="en-IE" sz="1200" dirty="0"/>
              <a:t> Identify your learning edge and push it. </a:t>
            </a:r>
          </a:p>
          <a:p>
            <a:pPr marL="0" lvl="0" indent="0" algn="l" rtl="0">
              <a:lnSpc>
                <a:spcPct val="100000"/>
              </a:lnSpc>
              <a:spcBef>
                <a:spcPts val="0"/>
              </a:spcBef>
              <a:spcAft>
                <a:spcPts val="0"/>
              </a:spcAft>
              <a:buSzPts val="1400"/>
              <a:buNone/>
            </a:pPr>
            <a:r>
              <a:rPr lang="en-IE" sz="1200" dirty="0"/>
              <a:t>• </a:t>
            </a:r>
            <a:r>
              <a:rPr lang="en-IE" sz="1200" i="1" dirty="0"/>
              <a:t>Own your impact.</a:t>
            </a:r>
            <a:r>
              <a:rPr lang="en-IE" sz="1200" dirty="0"/>
              <a:t> Your intentions may not be the same as your impact.</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5</a:t>
            </a:fld>
            <a:endParaRPr lang="en-IE"/>
          </a:p>
        </p:txBody>
      </p:sp>
    </p:spTree>
    <p:extLst>
      <p:ext uri="{BB962C8B-B14F-4D97-AF65-F5344CB8AC3E}">
        <p14:creationId xmlns:p14="http://schemas.microsoft.com/office/powerpoint/2010/main" val="113499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Calibri" panose="020F0502020204030204" pitchFamily="34" charset="0"/>
              <a:buNone/>
            </a:pPr>
            <a:r>
              <a:rPr lang="en-IE" sz="1200" dirty="0">
                <a:effectLst/>
                <a:latin typeface="Calibri" panose="020F0502020204030204" pitchFamily="34" charset="0"/>
                <a:ea typeface="Calibri" panose="020F0502020204030204" pitchFamily="34" charset="0"/>
              </a:rPr>
              <a:t>Prompt 1</a:t>
            </a:r>
          </a:p>
          <a:p>
            <a:pPr marL="342900" lvl="0" indent="-342900">
              <a:lnSpc>
                <a:spcPct val="107000"/>
              </a:lnSpc>
              <a:buFont typeface="Calibri" panose="020F0502020204030204" pitchFamily="34" charset="0"/>
              <a:buChar char="-"/>
            </a:pPr>
            <a:r>
              <a:rPr lang="en-IE" sz="1200" dirty="0">
                <a:effectLst/>
                <a:latin typeface="Calibri" panose="020F0502020204030204" pitchFamily="34" charset="0"/>
                <a:ea typeface="Calibri" panose="020F0502020204030204" pitchFamily="34" charset="0"/>
              </a:rPr>
              <a:t>What does the acronym STEM stand for?</a:t>
            </a:r>
          </a:p>
          <a:p>
            <a:pPr marL="342900" lvl="0" indent="-342900">
              <a:lnSpc>
                <a:spcPct val="107000"/>
              </a:lnSpc>
              <a:buFont typeface="Calibri" panose="020F0502020204030204" pitchFamily="34" charset="0"/>
              <a:buChar char="-"/>
            </a:pPr>
            <a:r>
              <a:rPr lang="en-IE" sz="1200" dirty="0">
                <a:effectLst/>
                <a:latin typeface="Calibri" panose="020F0502020204030204" pitchFamily="34" charset="0"/>
                <a:ea typeface="Calibri" panose="020F0502020204030204" pitchFamily="34" charset="0"/>
              </a:rPr>
              <a:t>What does the acronym pSTEM stand for?</a:t>
            </a:r>
          </a:p>
          <a:p>
            <a:pPr marL="342900" lvl="0" indent="-342900">
              <a:lnSpc>
                <a:spcPct val="107000"/>
              </a:lnSpc>
              <a:buFont typeface="Calibri" panose="020F0502020204030204" pitchFamily="34" charset="0"/>
              <a:buChar char="-"/>
            </a:pPr>
            <a:r>
              <a:rPr lang="en-IE" sz="1200" dirty="0">
                <a:effectLst/>
                <a:latin typeface="Calibri" panose="020F0502020204030204" pitchFamily="34" charset="0"/>
                <a:ea typeface="Calibri" panose="020F0502020204030204" pitchFamily="34" charset="0"/>
              </a:rPr>
              <a:t>What do the acronyms of STEAM and STEMM represent and why are these acronyms useful (or not)? </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6</a:t>
            </a:fld>
            <a:endParaRPr lang="en-IE"/>
          </a:p>
        </p:txBody>
      </p:sp>
    </p:spTree>
    <p:extLst>
      <p:ext uri="{BB962C8B-B14F-4D97-AF65-F5344CB8AC3E}">
        <p14:creationId xmlns:p14="http://schemas.microsoft.com/office/powerpoint/2010/main" val="2082504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323232"/>
                </a:solidFill>
                <a:effectLst/>
                <a:latin typeface="PT Sans" panose="020B0604020202020204" pitchFamily="34" charset="0"/>
              </a:rPr>
              <a:t>Dr </a:t>
            </a:r>
            <a:r>
              <a:rPr lang="en-IE" b="0" i="0" dirty="0" err="1">
                <a:solidFill>
                  <a:srgbClr val="323232"/>
                </a:solidFill>
                <a:effectLst/>
                <a:latin typeface="PT Sans" panose="020B0604020202020204" pitchFamily="34" charset="0"/>
              </a:rPr>
              <a:t>Yashaswi</a:t>
            </a:r>
            <a:r>
              <a:rPr lang="en-IE" b="0" i="0" dirty="0">
                <a:solidFill>
                  <a:srgbClr val="323232"/>
                </a:solidFill>
                <a:effectLst/>
                <a:latin typeface="PT Sans" panose="020B0604020202020204" pitchFamily="34" charset="0"/>
              </a:rPr>
              <a:t> </a:t>
            </a:r>
            <a:r>
              <a:rPr lang="en-IE" b="0" i="0" dirty="0" err="1">
                <a:solidFill>
                  <a:srgbClr val="323232"/>
                </a:solidFill>
                <a:effectLst/>
                <a:latin typeface="PT Sans" panose="020B0604020202020204" pitchFamily="34" charset="0"/>
              </a:rPr>
              <a:t>Nalawade</a:t>
            </a:r>
            <a:r>
              <a:rPr lang="en-IE" b="0" i="0" dirty="0">
                <a:solidFill>
                  <a:srgbClr val="323232"/>
                </a:solidFill>
                <a:effectLst/>
                <a:latin typeface="PT Sans" panose="020B0604020202020204" pitchFamily="34" charset="0"/>
              </a:rPr>
              <a:t> (Astrophysicist working at Intel), </a:t>
            </a:r>
            <a:r>
              <a:rPr lang="en-IE" b="0" i="0" dirty="0" err="1">
                <a:solidFill>
                  <a:srgbClr val="959595"/>
                </a:solidFill>
                <a:effectLst/>
                <a:latin typeface="Merriweather" panose="00000500000000000000" pitchFamily="2" charset="0"/>
              </a:rPr>
              <a:t>Abeba</a:t>
            </a:r>
            <a:r>
              <a:rPr lang="en-IE" b="0" i="0" dirty="0">
                <a:solidFill>
                  <a:srgbClr val="959595"/>
                </a:solidFill>
                <a:effectLst/>
                <a:latin typeface="Merriweather" panose="00000500000000000000" pitchFamily="2" charset="0"/>
              </a:rPr>
              <a:t> </a:t>
            </a:r>
            <a:r>
              <a:rPr lang="en-IE" b="0" i="0" dirty="0" err="1">
                <a:solidFill>
                  <a:srgbClr val="959595"/>
                </a:solidFill>
                <a:effectLst/>
                <a:latin typeface="Merriweather" panose="00000500000000000000" pitchFamily="2" charset="0"/>
              </a:rPr>
              <a:t>Birhane</a:t>
            </a:r>
            <a:r>
              <a:rPr lang="en-IE" b="0" i="0" dirty="0">
                <a:solidFill>
                  <a:srgbClr val="959595"/>
                </a:solidFill>
                <a:effectLst/>
                <a:latin typeface="Merriweather" panose="00000500000000000000" pitchFamily="2" charset="0"/>
              </a:rPr>
              <a:t> (</a:t>
            </a:r>
            <a:r>
              <a:rPr lang="en-IE" b="0" i="0" dirty="0">
                <a:solidFill>
                  <a:srgbClr val="111111"/>
                </a:solidFill>
                <a:effectLst/>
                <a:latin typeface="Inter var"/>
              </a:rPr>
              <a:t>Cognitive Science with Computer Science PhD researcher</a:t>
            </a:r>
            <a:r>
              <a:rPr lang="en-IE" b="0" i="0" dirty="0">
                <a:solidFill>
                  <a:srgbClr val="959595"/>
                </a:solidFill>
                <a:effectLst/>
                <a:latin typeface="Merriweather" panose="00000500000000000000" pitchFamily="2" charset="0"/>
              </a:rPr>
              <a:t>)</a:t>
            </a:r>
            <a:endParaRPr lang="en-IE"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323232"/>
                </a:solidFill>
                <a:effectLst/>
                <a:latin typeface="PT Sans" panose="020B0604020202020204" pitchFamily="34" charset="0"/>
              </a:rPr>
              <a:t> </a:t>
            </a:r>
            <a:r>
              <a:rPr lang="en-IE" i="0" dirty="0"/>
              <a:t>Eve Brennan (Civil Engineer with Kirby Group), </a:t>
            </a:r>
            <a:r>
              <a:rPr lang="en-IE" b="0" i="0" dirty="0">
                <a:solidFill>
                  <a:srgbClr val="323232"/>
                </a:solidFill>
                <a:effectLst/>
                <a:latin typeface="PT Sans" panose="020B0604020202020204" pitchFamily="34" charset="0"/>
              </a:rPr>
              <a:t>Caoimhe </a:t>
            </a:r>
            <a:r>
              <a:rPr lang="en-IE" b="0" i="0" dirty="0" err="1">
                <a:solidFill>
                  <a:srgbClr val="323232"/>
                </a:solidFill>
                <a:effectLst/>
                <a:latin typeface="PT Sans" panose="020B0604020202020204" pitchFamily="34" charset="0"/>
              </a:rPr>
              <a:t>Durnin</a:t>
            </a:r>
            <a:r>
              <a:rPr lang="en-IE" b="0" i="0" dirty="0">
                <a:solidFill>
                  <a:srgbClr val="323232"/>
                </a:solidFill>
                <a:effectLst/>
                <a:latin typeface="PT Sans" panose="020B0604020202020204" pitchFamily="34" charset="0"/>
              </a:rPr>
              <a:t> (Mathematics graduate and Global Head of Capital and Liquidity Risk at HSBC)</a:t>
            </a:r>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9</a:t>
            </a:fld>
            <a:endParaRPr lang="en-IE"/>
          </a:p>
        </p:txBody>
      </p:sp>
    </p:spTree>
    <p:extLst>
      <p:ext uri="{BB962C8B-B14F-4D97-AF65-F5344CB8AC3E}">
        <p14:creationId xmlns:p14="http://schemas.microsoft.com/office/powerpoint/2010/main" val="247542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Image: “'Gathering Flowers' Sir Samuel Luke </a:t>
            </a:r>
            <a:r>
              <a:rPr lang="en-IE" dirty="0" err="1"/>
              <a:t>Fildes</a:t>
            </a:r>
            <a:r>
              <a:rPr lang="en-IE" dirty="0"/>
              <a:t>”</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10</a:t>
            </a:fld>
            <a:endParaRPr lang="en-IE"/>
          </a:p>
        </p:txBody>
      </p:sp>
    </p:spTree>
    <p:extLst>
      <p:ext uri="{BB962C8B-B14F-4D97-AF65-F5344CB8AC3E}">
        <p14:creationId xmlns:p14="http://schemas.microsoft.com/office/powerpoint/2010/main" val="193250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Some well-known scientists: Newton, Einstein, Stephen Hawking, Robert Boyle, John Tyndall, Rosalind Franklin, Marie Curie.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Often those we think of are men, who are most often depicted in school textbooks.</a:t>
            </a:r>
          </a:p>
          <a:p>
            <a:endParaRPr lang="en-IE" dirty="0"/>
          </a:p>
        </p:txBody>
      </p:sp>
      <p:sp>
        <p:nvSpPr>
          <p:cNvPr id="4" name="Slide Number Placeholder 3"/>
          <p:cNvSpPr>
            <a:spLocks noGrp="1"/>
          </p:cNvSpPr>
          <p:nvPr>
            <p:ph type="sldNum" sz="quarter" idx="5"/>
          </p:nvPr>
        </p:nvSpPr>
        <p:spPr/>
        <p:txBody>
          <a:bodyPr/>
          <a:lstStyle/>
          <a:p>
            <a:fld id="{C7A1DEB1-DB4E-4D8B-A922-0B990CCF9772}" type="slidenum">
              <a:rPr lang="en-IE" smtClean="0"/>
              <a:t>11</a:t>
            </a:fld>
            <a:endParaRPr lang="en-IE"/>
          </a:p>
        </p:txBody>
      </p:sp>
    </p:spTree>
    <p:extLst>
      <p:ext uri="{BB962C8B-B14F-4D97-AF65-F5344CB8AC3E}">
        <p14:creationId xmlns:p14="http://schemas.microsoft.com/office/powerpoint/2010/main" val="362320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D5EA-6E1C-AC33-8777-9662C6024B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7C1056-CCFA-B631-AB74-2060300FF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461DB0E-2A4E-7309-F1B8-1D2021C19647}"/>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5" name="Footer Placeholder 4">
            <a:extLst>
              <a:ext uri="{FF2B5EF4-FFF2-40B4-BE49-F238E27FC236}">
                <a16:creationId xmlns:a16="http://schemas.microsoft.com/office/drawing/2014/main" id="{FC5D16BE-1DAA-8939-0694-0ABD5AC1B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2AB7F-6932-6FCC-76A3-CD6F6DBF816F}"/>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3921210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16EB-77D1-5AFC-8B13-FC4AC81AC95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35EC818-2B4C-A7D8-EBB9-2699389782B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A6CC0D-4E6D-44EB-AF59-2CCE55FF53A8}"/>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5" name="Footer Placeholder 4">
            <a:extLst>
              <a:ext uri="{FF2B5EF4-FFF2-40B4-BE49-F238E27FC236}">
                <a16:creationId xmlns:a16="http://schemas.microsoft.com/office/drawing/2014/main" id="{251B94EF-65E5-C96F-D3C9-13739E6D1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0C75F-F419-5185-1B9D-C8CB6BCF1D03}"/>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2725453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66CE59-69EF-581D-7931-FA2C88F2B3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3C42D93-87E9-C8BC-E65A-81B8DC6506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FB96D3-4B81-B987-F0BD-CD550C4B674F}"/>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5" name="Footer Placeholder 4">
            <a:extLst>
              <a:ext uri="{FF2B5EF4-FFF2-40B4-BE49-F238E27FC236}">
                <a16:creationId xmlns:a16="http://schemas.microsoft.com/office/drawing/2014/main" id="{A0F50B30-7A84-560C-7626-76B77D9CC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999CA-E7CD-1D6D-61B3-EEF348C5C528}"/>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66951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9C85-A591-C148-0CBB-5FDF3FA1F9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2971EC-BB03-2E4C-B942-058C8E0A2AE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61C265-870E-C995-827C-86CB35317F7D}"/>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5" name="Footer Placeholder 4">
            <a:extLst>
              <a:ext uri="{FF2B5EF4-FFF2-40B4-BE49-F238E27FC236}">
                <a16:creationId xmlns:a16="http://schemas.microsoft.com/office/drawing/2014/main" id="{6C3FED65-DCFC-FC6C-F410-A20BB579B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49F6D-84D7-2A70-A999-60719144D52B}"/>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110527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D399-7C94-FF07-4177-415543D466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58ACD69-7708-9ED1-641C-5D8117FAE7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A99147-1EA0-9354-24A8-DD76FF89529E}"/>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5" name="Footer Placeholder 4">
            <a:extLst>
              <a:ext uri="{FF2B5EF4-FFF2-40B4-BE49-F238E27FC236}">
                <a16:creationId xmlns:a16="http://schemas.microsoft.com/office/drawing/2014/main" id="{7ED4038F-4E78-7DD7-C292-142600D62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948FD-C0F3-7946-754D-17D1D101F4F1}"/>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413997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959C-1555-92E1-8886-167A9F65BB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E4E452-44E7-21AF-8F42-F7C74FE5E37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C7FFC59-C01C-9F26-FE3C-7C1B9AFACD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2F42225-A57E-C587-8672-0E4E97F95354}"/>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6" name="Footer Placeholder 5">
            <a:extLst>
              <a:ext uri="{FF2B5EF4-FFF2-40B4-BE49-F238E27FC236}">
                <a16:creationId xmlns:a16="http://schemas.microsoft.com/office/drawing/2014/main" id="{1714FF8B-A0D7-F0CD-D9AC-EAAEC2E959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88582-70D5-27F2-DC3D-BED706C869DD}"/>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90176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2649-A26A-F842-4BED-1BFE1E45BD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802246-C7E1-B1EE-069A-79450FF0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8A9DA4-B386-E159-174A-7B92E8B2D7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92B83FE-5E02-8B33-891C-6AC059CB4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11E4B44-345B-8A77-CBCD-97840E1C8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9E09B49-C03B-94C8-0D18-CB7AC1947E88}"/>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8" name="Footer Placeholder 7">
            <a:extLst>
              <a:ext uri="{FF2B5EF4-FFF2-40B4-BE49-F238E27FC236}">
                <a16:creationId xmlns:a16="http://schemas.microsoft.com/office/drawing/2014/main" id="{17C08E47-662A-0F59-8544-77D279CD91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201F96-609A-E95A-891A-4DE9299AFA37}"/>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57596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FECE-BEF0-A042-3299-38CA56D7679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EA14BE-360C-9868-18E0-B3FD7426E179}"/>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4" name="Footer Placeholder 3">
            <a:extLst>
              <a:ext uri="{FF2B5EF4-FFF2-40B4-BE49-F238E27FC236}">
                <a16:creationId xmlns:a16="http://schemas.microsoft.com/office/drawing/2014/main" id="{0CD68902-BD6B-EF72-A72A-1CDCDCB806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7B8B6A-113A-C974-2875-919D7FAA39F3}"/>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179279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D5D94-C281-FFA2-0069-CA35FF38BDAF}"/>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3" name="Footer Placeholder 2">
            <a:extLst>
              <a:ext uri="{FF2B5EF4-FFF2-40B4-BE49-F238E27FC236}">
                <a16:creationId xmlns:a16="http://schemas.microsoft.com/office/drawing/2014/main" id="{AC09CADE-DE26-5832-8C2C-345A5FFBBE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DC8C7-6295-3CAE-5429-D5401E79E627}"/>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922185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FD03-11DC-346C-2C5D-FFA3C4994C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7BCE701-8FDA-9D54-1B77-C2F5D22802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BA6C56-DBB3-A213-E7FD-6C0653A93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F12429-371A-D3E8-6F3D-8A787AA33A22}"/>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6" name="Footer Placeholder 5">
            <a:extLst>
              <a:ext uri="{FF2B5EF4-FFF2-40B4-BE49-F238E27FC236}">
                <a16:creationId xmlns:a16="http://schemas.microsoft.com/office/drawing/2014/main" id="{9A3722B5-9893-B8E3-1B73-B1A906B238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3E3BE-B5B5-24D8-4CEF-69251CF954D7}"/>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428869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C2EC-F4F5-9BE2-D87F-73E43CB032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1B83DB4-EA26-0BD3-3E2B-6648E6E8B1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DA5B72-794D-264F-06C5-07897083C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047501-48D3-B32A-81D5-C6251674C1B3}"/>
              </a:ext>
            </a:extLst>
          </p:cNvPr>
          <p:cNvSpPr>
            <a:spLocks noGrp="1"/>
          </p:cNvSpPr>
          <p:nvPr>
            <p:ph type="dt" sz="half" idx="10"/>
          </p:nvPr>
        </p:nvSpPr>
        <p:spPr/>
        <p:txBody>
          <a:bodyPr/>
          <a:lstStyle/>
          <a:p>
            <a:fld id="{A4C6C18F-2718-F244-A2FF-451D1EC62207}" type="datetimeFigureOut">
              <a:rPr lang="en-US" smtClean="0"/>
              <a:t>5/16/2022</a:t>
            </a:fld>
            <a:endParaRPr lang="en-US"/>
          </a:p>
        </p:txBody>
      </p:sp>
      <p:sp>
        <p:nvSpPr>
          <p:cNvPr id="6" name="Footer Placeholder 5">
            <a:extLst>
              <a:ext uri="{FF2B5EF4-FFF2-40B4-BE49-F238E27FC236}">
                <a16:creationId xmlns:a16="http://schemas.microsoft.com/office/drawing/2014/main" id="{A41CDA94-EA29-D2A1-F2C1-997D36659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553F4-A17A-142A-A512-3CEEB830ECA3}"/>
              </a:ext>
            </a:extLst>
          </p:cNvPr>
          <p:cNvSpPr>
            <a:spLocks noGrp="1"/>
          </p:cNvSpPr>
          <p:nvPr>
            <p:ph type="sldNum" sz="quarter" idx="12"/>
          </p:nvPr>
        </p:nvSpPr>
        <p:spPr/>
        <p:txBody>
          <a:bodyPr/>
          <a:lstStyle/>
          <a:p>
            <a:fld id="{B56A7FF1-AED6-FD4A-9BAB-5BB4AFD7EB7C}" type="slidenum">
              <a:rPr lang="en-US" smtClean="0"/>
              <a:t>‹#›</a:t>
            </a:fld>
            <a:endParaRPr lang="en-US"/>
          </a:p>
        </p:txBody>
      </p:sp>
    </p:spTree>
    <p:extLst>
      <p:ext uri="{BB962C8B-B14F-4D97-AF65-F5344CB8AC3E}">
        <p14:creationId xmlns:p14="http://schemas.microsoft.com/office/powerpoint/2010/main" val="2727570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EB3D4-17C7-9E34-7081-27C547C39F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8F101-FCD6-DE00-AF61-C953AD347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FA25D4-B3EC-1932-22B1-0434132C8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6C18F-2718-F244-A2FF-451D1EC62207}" type="datetimeFigureOut">
              <a:rPr lang="en-US" smtClean="0"/>
              <a:t>5/16/2022</a:t>
            </a:fld>
            <a:endParaRPr lang="en-US"/>
          </a:p>
        </p:txBody>
      </p:sp>
      <p:sp>
        <p:nvSpPr>
          <p:cNvPr id="5" name="Footer Placeholder 4">
            <a:extLst>
              <a:ext uri="{FF2B5EF4-FFF2-40B4-BE49-F238E27FC236}">
                <a16:creationId xmlns:a16="http://schemas.microsoft.com/office/drawing/2014/main" id="{1B02FFDB-3BDF-39E6-FFCA-186717881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9B95F7-883E-4CE2-EA2F-EA9635F30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A7FF1-AED6-FD4A-9BAB-5BB4AFD7EB7C}" type="slidenum">
              <a:rPr lang="en-US" smtClean="0"/>
              <a:t>‹#›</a:t>
            </a:fld>
            <a:endParaRPr lang="en-US"/>
          </a:p>
        </p:txBody>
      </p:sp>
    </p:spTree>
    <p:extLst>
      <p:ext uri="{BB962C8B-B14F-4D97-AF65-F5344CB8AC3E}">
        <p14:creationId xmlns:p14="http://schemas.microsoft.com/office/powerpoint/2010/main" val="3152476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hyperlink" Target="https://en.wikipedia.org/wiki/Rosalind_Franklin#/media/File:Rosalind_Franklin_(1920-1958).jpg" TargetMode="External"/><Relationship Id="rId18" Type="http://schemas.openxmlformats.org/officeDocument/2006/relationships/image" Target="../media/image52.jpeg"/><Relationship Id="rId3" Type="http://schemas.openxmlformats.org/officeDocument/2006/relationships/image" Target="../media/image3.emf"/><Relationship Id="rId7" Type="http://schemas.openxmlformats.org/officeDocument/2006/relationships/hyperlink" Target="https://upload.wikimedia.org/wikipedia/commons/d/d3/Albert_Einstein_Head.jpg" TargetMode="External"/><Relationship Id="rId12" Type="http://schemas.openxmlformats.org/officeDocument/2006/relationships/image" Target="../media/image49.png"/><Relationship Id="rId17" Type="http://schemas.openxmlformats.org/officeDocument/2006/relationships/hyperlink" Target="https://en.wikipedia.org/wiki/John_Tyndall#/media/File:JohnTyndall(1820-1893),Engraving,SIL14-T003-09a_cropped.jpg" TargetMode="External"/><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hyperlink" Target="https://en.wikipedia.org/wiki/Isaac_Newton#/media/File:Portrait_of_Sir_Isaac_Newton,_1689.jpg" TargetMode="External"/><Relationship Id="rId5" Type="http://schemas.openxmlformats.org/officeDocument/2006/relationships/hyperlink" Target="https://en.wikipedia.org/wiki/File:Marie_Curie_c._1920s.jpg" TargetMode="External"/><Relationship Id="rId15" Type="http://schemas.openxmlformats.org/officeDocument/2006/relationships/hyperlink" Target="https://en.wikipedia.org/wiki/Stephen_Hawking#/media/File:Stephen_Hawking.StarChild.jpg" TargetMode="External"/><Relationship Id="rId10" Type="http://schemas.openxmlformats.org/officeDocument/2006/relationships/image" Target="../media/image48.png"/><Relationship Id="rId4" Type="http://schemas.openxmlformats.org/officeDocument/2006/relationships/image" Target="../media/image37.emf"/><Relationship Id="rId9" Type="http://schemas.openxmlformats.org/officeDocument/2006/relationships/hyperlink" Target="https://upload.wikimedia.org/wikipedia/commons/a/a3/The_Shannon_Portrait_of_the_Hon_Robert_Boyle.jpg" TargetMode="External"/><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hyperlink" Target="https://youtu.be/W9Wbsc9ROs4" TargetMode="External"/><Relationship Id="rId13" Type="http://schemas.openxmlformats.org/officeDocument/2006/relationships/image" Target="../media/image8.jpeg"/><Relationship Id="rId18" Type="http://schemas.openxmlformats.org/officeDocument/2006/relationships/image" Target="../media/image11.jpeg"/><Relationship Id="rId3" Type="http://schemas.openxmlformats.org/officeDocument/2006/relationships/image" Target="../media/image3.emf"/><Relationship Id="rId21" Type="http://schemas.openxmlformats.org/officeDocument/2006/relationships/hyperlink" Target="https://youtu.be/jKgXq3OQ3mU" TargetMode="External"/><Relationship Id="rId7" Type="http://schemas.openxmlformats.org/officeDocument/2006/relationships/image" Target="../media/image5.jpeg"/><Relationship Id="rId12" Type="http://schemas.openxmlformats.org/officeDocument/2006/relationships/hyperlink" Target="https://youtu.be/JUxyNpU-Kow" TargetMode="External"/><Relationship Id="rId17" Type="http://schemas.openxmlformats.org/officeDocument/2006/relationships/image" Target="../media/image10.jpeg"/><Relationship Id="rId2" Type="http://schemas.openxmlformats.org/officeDocument/2006/relationships/notesSlide" Target="../notesSlides/notesSlide2.xml"/><Relationship Id="rId16" Type="http://schemas.openxmlformats.org/officeDocument/2006/relationships/hyperlink" Target="https://youtu.be/B3FIVuCOz_c" TargetMode="External"/><Relationship Id="rId20"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youtu.be/LXF93FZ0-do" TargetMode="External"/><Relationship Id="rId11" Type="http://schemas.openxmlformats.org/officeDocument/2006/relationships/image" Target="../media/image7.jpeg"/><Relationship Id="rId5" Type="http://schemas.openxmlformats.org/officeDocument/2006/relationships/image" Target="../media/image4.jpeg"/><Relationship Id="rId15" Type="http://schemas.openxmlformats.org/officeDocument/2006/relationships/image" Target="../media/image9.jpeg"/><Relationship Id="rId23" Type="http://schemas.openxmlformats.org/officeDocument/2006/relationships/image" Target="../media/image14.emf"/><Relationship Id="rId10" Type="http://schemas.openxmlformats.org/officeDocument/2006/relationships/hyperlink" Target="https://youtu.be/6lS32_byMBA" TargetMode="External"/><Relationship Id="rId19" Type="http://schemas.openxmlformats.org/officeDocument/2006/relationships/hyperlink" Target="https://youtu.be/NhOzYlXKHqM" TargetMode="External"/><Relationship Id="rId4" Type="http://schemas.openxmlformats.org/officeDocument/2006/relationships/hyperlink" Target="https://youtu.be/fgdiKdYEANI" TargetMode="External"/><Relationship Id="rId9" Type="http://schemas.openxmlformats.org/officeDocument/2006/relationships/image" Target="../media/image6.jpeg"/><Relationship Id="rId14" Type="http://schemas.openxmlformats.org/officeDocument/2006/relationships/hyperlink" Target="https://youtu.be/RKJPiPZ4twk" TargetMode="External"/><Relationship Id="rId22"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hyperlink" Target="https://www.aei.org/carpe-diem/chart-of-the-day-the-declining-female-share-of-computer-science-degrees-from-28-to-1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hyperlink" Target="https://www.iop.org/about/support-grants/bell-burnell-fund/woman-behind-fund#gre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s://medium.com/s/the-matilda-effect/alice-ball-matilda-effect-6b5fb64c74d6" TargetMode="Externa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3.emf"/><Relationship Id="rId7" Type="http://schemas.openxmlformats.org/officeDocument/2006/relationships/hyperlink" Target="https://americaniconstemeple.wordpress.com/2019/04/05/math-class-is-tough/"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4.emf"/><Relationship Id="rId4" Type="http://schemas.openxmlformats.org/officeDocument/2006/relationships/image" Target="../media/image69.jpeg"/><Relationship Id="rId9"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2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em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image" Target="../media/image3.emf"/><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en.unesco.org/commemorations/womenandgirlinscienceday" TargetMode="Externa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s://youtu.be/W9Wbsc9ROs4" TargetMode="External"/><Relationship Id="rId13" Type="http://schemas.openxmlformats.org/officeDocument/2006/relationships/image" Target="../media/image8.jpeg"/><Relationship Id="rId18" Type="http://schemas.openxmlformats.org/officeDocument/2006/relationships/image" Target="../media/image11.jpeg"/><Relationship Id="rId3" Type="http://schemas.openxmlformats.org/officeDocument/2006/relationships/image" Target="../media/image3.emf"/><Relationship Id="rId21" Type="http://schemas.openxmlformats.org/officeDocument/2006/relationships/hyperlink" Target="https://youtu.be/jKgXq3OQ3mU" TargetMode="External"/><Relationship Id="rId7" Type="http://schemas.openxmlformats.org/officeDocument/2006/relationships/image" Target="../media/image5.jpeg"/><Relationship Id="rId12" Type="http://schemas.openxmlformats.org/officeDocument/2006/relationships/hyperlink" Target="https://youtu.be/JUxyNpU-Kow" TargetMode="External"/><Relationship Id="rId17" Type="http://schemas.openxmlformats.org/officeDocument/2006/relationships/image" Target="../media/image10.jpeg"/><Relationship Id="rId2" Type="http://schemas.openxmlformats.org/officeDocument/2006/relationships/notesSlide" Target="../notesSlides/notesSlide32.xml"/><Relationship Id="rId16" Type="http://schemas.openxmlformats.org/officeDocument/2006/relationships/hyperlink" Target="https://youtu.be/B3FIVuCOz_c" TargetMode="External"/><Relationship Id="rId20"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youtu.be/LXF93FZ0-do" TargetMode="External"/><Relationship Id="rId11" Type="http://schemas.openxmlformats.org/officeDocument/2006/relationships/image" Target="../media/image7.jpeg"/><Relationship Id="rId5" Type="http://schemas.openxmlformats.org/officeDocument/2006/relationships/image" Target="../media/image4.jpeg"/><Relationship Id="rId15" Type="http://schemas.openxmlformats.org/officeDocument/2006/relationships/image" Target="../media/image9.jpeg"/><Relationship Id="rId23" Type="http://schemas.openxmlformats.org/officeDocument/2006/relationships/image" Target="../media/image14.emf"/><Relationship Id="rId10" Type="http://schemas.openxmlformats.org/officeDocument/2006/relationships/hyperlink" Target="https://youtu.be/6lS32_byMBA" TargetMode="External"/><Relationship Id="rId19" Type="http://schemas.openxmlformats.org/officeDocument/2006/relationships/hyperlink" Target="https://youtu.be/NhOzYlXKHqM" TargetMode="External"/><Relationship Id="rId4" Type="http://schemas.openxmlformats.org/officeDocument/2006/relationships/hyperlink" Target="https://youtu.be/fgdiKdYEANI" TargetMode="External"/><Relationship Id="rId9" Type="http://schemas.openxmlformats.org/officeDocument/2006/relationships/image" Target="../media/image6.jpeg"/><Relationship Id="rId14" Type="http://schemas.openxmlformats.org/officeDocument/2006/relationships/hyperlink" Target="https://youtu.be/RKJPiPZ4twk" TargetMode="External"/><Relationship Id="rId22" Type="http://schemas.openxmlformats.org/officeDocument/2006/relationships/image" Target="../media/image13.jpeg"/></Relationships>
</file>

<file path=ppt/slides/_rels/slide3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5.emf"/><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4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85.emf"/><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98.emf"/></Relationships>
</file>

<file path=ppt/slides/_rels/slide4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5.emf"/><Relationship Id="rId4" Type="http://schemas.openxmlformats.org/officeDocument/2006/relationships/image" Target="../media/image99.emf"/></Relationships>
</file>

<file path=ppt/slides/_rels/slide4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85.emf"/><Relationship Id="rId1" Type="http://schemas.openxmlformats.org/officeDocument/2006/relationships/slideLayout" Target="../slideLayouts/slideLayout7.xml"/><Relationship Id="rId4" Type="http://schemas.openxmlformats.org/officeDocument/2006/relationships/image" Target="../media/image99.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40.emf"/></Relationships>
</file>

<file path=ppt/slides/_rels/slide51.xml.rels><?xml version="1.0" encoding="UTF-8" standalone="yes"?>
<Relationships xmlns="http://schemas.openxmlformats.org/package/2006/relationships"><Relationship Id="rId3" Type="http://schemas.openxmlformats.org/officeDocument/2006/relationships/hyperlink" Target="https://www.engineersireland.ie/Covid-19-information-base/alice-perry-the-galway-woman-who-became-europes-first-engineering-graduate"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85.emf"/><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hyperlink" Target="https://www.ucd.ie/newsandopinion/news/2018/august/30/conferencecelebratesdrsheilatinneyfirstirishwomanawardedphdinmathematics/" TargetMode="External"/><Relationship Id="rId4" Type="http://schemas.openxmlformats.org/officeDocument/2006/relationships/image" Target="../media/image40.emf"/></Relationships>
</file>

<file path=ppt/slides/_rels/slide53.xml.rels><?xml version="1.0" encoding="UTF-8" standalone="yes"?>
<Relationships xmlns="http://schemas.openxmlformats.org/package/2006/relationships"><Relationship Id="rId8" Type="http://schemas.openxmlformats.org/officeDocument/2006/relationships/image" Target="../media/image104.jpeg"/><Relationship Id="rId3" Type="http://schemas.microsoft.com/office/2018/10/relationships/comments" Target="../comments/modernComment_132_4F89F835.xml"/><Relationship Id="rId7"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www.siliconrepublic.com/innovation/women-on-walls-accenture-royal-irish-academy" TargetMode="External"/><Relationship Id="rId5" Type="http://schemas.openxmlformats.org/officeDocument/2006/relationships/image" Target="../media/image40.emf"/><Relationship Id="rId10" Type="http://schemas.openxmlformats.org/officeDocument/2006/relationships/image" Target="../media/image106.jpeg"/><Relationship Id="rId4" Type="http://schemas.openxmlformats.org/officeDocument/2006/relationships/image" Target="../media/image85.emf"/><Relationship Id="rId9" Type="http://schemas.openxmlformats.org/officeDocument/2006/relationships/image" Target="../media/image105.jpeg"/></Relationships>
</file>

<file path=ppt/slides/_rels/slide5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hyperlink" Target="https://www.siliconrepublic.com/innovation/women-on-walls-accenture-royal-irish-academy" TargetMode="External"/><Relationship Id="rId4" Type="http://schemas.openxmlformats.org/officeDocument/2006/relationships/image" Target="../media/image40.emf"/></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85.emf"/><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png"/></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85.emf"/><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6.emf"/><Relationship Id="rId3" Type="http://schemas.openxmlformats.org/officeDocument/2006/relationships/image" Target="../media/image26.emf"/><Relationship Id="rId7" Type="http://schemas.openxmlformats.org/officeDocument/2006/relationships/image" Target="../media/image30.emf"/><Relationship Id="rId12"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emf"/><Relationship Id="rId7" Type="http://schemas.openxmlformats.org/officeDocument/2006/relationships/hyperlink" Target="https://futurumcareers.com/the-extraordinary-potential-of-nanoscience-from-a-researcher-with-extraordinary-potential" TargetMode="External"/><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hyperlink" Target="http://weusemaths.ie/career-item/caoimhe_durnin/" TargetMode="External"/><Relationship Id="rId5" Type="http://schemas.openxmlformats.org/officeDocument/2006/relationships/hyperlink" Target="https://www.siliconrepublic.com/people/women-in-engineering-eve-cassidy" TargetMode="External"/><Relationship Id="rId10" Type="http://schemas.openxmlformats.org/officeDocument/2006/relationships/image" Target="../media/image43.jpeg"/><Relationship Id="rId4" Type="http://schemas.openxmlformats.org/officeDocument/2006/relationships/image" Target="../media/image3.emf"/><Relationship Id="rId9" Type="http://schemas.openxmlformats.org/officeDocument/2006/relationships/hyperlink" Target="https://www.siliconrepublic.com/machines/abeba-birhane-ucd-digital-colonialis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C4C2A6-B9D3-7510-6AB0-9A7DDDF744E5}"/>
              </a:ext>
            </a:extLst>
          </p:cNvPr>
          <p:cNvSpPr/>
          <p:nvPr/>
        </p:nvSpPr>
        <p:spPr>
          <a:xfrm>
            <a:off x="0" y="0"/>
            <a:ext cx="12192000" cy="6858000"/>
          </a:xfrm>
          <a:prstGeom prst="rect">
            <a:avLst/>
          </a:prstGeom>
          <a:solidFill>
            <a:srgbClr val="C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524DA9-FB85-FFED-9064-4C9981E42C25}"/>
              </a:ext>
            </a:extLst>
          </p:cNvPr>
          <p:cNvSpPr/>
          <p:nvPr/>
        </p:nvSpPr>
        <p:spPr>
          <a:xfrm>
            <a:off x="-924128" y="2699425"/>
            <a:ext cx="797668" cy="729575"/>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611DC9-D3E8-81BB-4F59-F6E2F65F84BD}"/>
              </a:ext>
            </a:extLst>
          </p:cNvPr>
          <p:cNvSpPr/>
          <p:nvPr/>
        </p:nvSpPr>
        <p:spPr>
          <a:xfrm>
            <a:off x="-924128" y="1765567"/>
            <a:ext cx="797668" cy="729575"/>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60372E7-2694-3DA4-6592-9418D1F1D5AC}"/>
              </a:ext>
            </a:extLst>
          </p:cNvPr>
          <p:cNvPicPr>
            <a:picLocks noChangeAspect="1"/>
          </p:cNvPicPr>
          <p:nvPr/>
        </p:nvPicPr>
        <p:blipFill>
          <a:blip r:embed="rId3"/>
          <a:stretch>
            <a:fillRect/>
          </a:stretch>
        </p:blipFill>
        <p:spPr>
          <a:xfrm>
            <a:off x="1835150" y="1085850"/>
            <a:ext cx="8521700" cy="4686300"/>
          </a:xfrm>
          <a:prstGeom prst="rect">
            <a:avLst/>
          </a:prstGeom>
        </p:spPr>
      </p:pic>
      <p:pic>
        <p:nvPicPr>
          <p:cNvPr id="2" name="Picture 1">
            <a:extLst>
              <a:ext uri="{FF2B5EF4-FFF2-40B4-BE49-F238E27FC236}">
                <a16:creationId xmlns:a16="http://schemas.microsoft.com/office/drawing/2014/main" id="{4F5F3BEC-AA9F-F5D0-6F11-D1EDE4A4120E}"/>
              </a:ext>
            </a:extLst>
          </p:cNvPr>
          <p:cNvPicPr>
            <a:picLocks noChangeAspect="1"/>
          </p:cNvPicPr>
          <p:nvPr/>
        </p:nvPicPr>
        <p:blipFill>
          <a:blip r:embed="rId4"/>
          <a:stretch>
            <a:fillRect/>
          </a:stretch>
        </p:blipFill>
        <p:spPr>
          <a:xfrm>
            <a:off x="11553824" y="6093364"/>
            <a:ext cx="764635" cy="764635"/>
          </a:xfrm>
          <a:prstGeom prst="rect">
            <a:avLst/>
          </a:prstGeom>
        </p:spPr>
      </p:pic>
    </p:spTree>
    <p:extLst>
      <p:ext uri="{BB962C8B-B14F-4D97-AF65-F5344CB8AC3E}">
        <p14:creationId xmlns:p14="http://schemas.microsoft.com/office/powerpoint/2010/main" val="114774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DEB411-7225-3381-2693-B89906778937}"/>
              </a:ext>
            </a:extLst>
          </p:cNvPr>
          <p:cNvPicPr>
            <a:picLocks noChangeAspect="1"/>
          </p:cNvPicPr>
          <p:nvPr/>
        </p:nvPicPr>
        <p:blipFill>
          <a:blip r:embed="rId3"/>
          <a:stretch>
            <a:fillRect/>
          </a:stretch>
        </p:blipFill>
        <p:spPr>
          <a:xfrm rot="20738876">
            <a:off x="5002692" y="-1891907"/>
            <a:ext cx="4976586" cy="6209318"/>
          </a:xfrm>
          <a:prstGeom prst="rect">
            <a:avLst/>
          </a:prstGeom>
        </p:spPr>
      </p:pic>
      <p:pic>
        <p:nvPicPr>
          <p:cNvPr id="9" name="Picture 8" descr="A person holding flowers&#10;&#10;Description automatically generated with low confidence">
            <a:extLst>
              <a:ext uri="{FF2B5EF4-FFF2-40B4-BE49-F238E27FC236}">
                <a16:creationId xmlns:a16="http://schemas.microsoft.com/office/drawing/2014/main" id="{EBDD6B74-ED58-AD13-57B6-A0B4DC5035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667267" y="1983861"/>
            <a:ext cx="5091276" cy="1445139"/>
          </a:xfrm>
          <a:prstGeom prst="rect">
            <a:avLst/>
          </a:prstGeom>
          <a:noFill/>
        </p:spPr>
        <p:txBody>
          <a:bodyPr wrap="square" rtlCol="0">
            <a:spAutoFit/>
          </a:bodyPr>
          <a:lstStyle/>
          <a:p>
            <a:pPr>
              <a:lnSpc>
                <a:spcPts val="3500"/>
              </a:lnSpc>
            </a:pPr>
            <a:r>
              <a:rPr lang="en-IE" sz="3500" b="1" dirty="0">
                <a:solidFill>
                  <a:srgbClr val="142644"/>
                </a:solidFill>
              </a:rPr>
              <a:t>Why might more women do Biology &amp; Chemistry than </a:t>
            </a:r>
            <a:r>
              <a:rPr lang="en-IE" sz="3500" b="1" dirty="0" err="1">
                <a:solidFill>
                  <a:srgbClr val="142644"/>
                </a:solidFill>
              </a:rPr>
              <a:t>pSTEM</a:t>
            </a:r>
            <a:r>
              <a:rPr lang="en-IE" sz="3500" b="1" dirty="0">
                <a:solidFill>
                  <a:srgbClr val="142644"/>
                </a:solidFill>
              </a:rPr>
              <a:t> subjects? </a:t>
            </a:r>
            <a:endParaRPr lang="en-US" sz="3500" b="1" dirty="0">
              <a:solidFill>
                <a:srgbClr val="142644"/>
              </a:solidFill>
            </a:endParaRPr>
          </a:p>
        </p:txBody>
      </p:sp>
      <p:sp>
        <p:nvSpPr>
          <p:cNvPr id="11" name="TextBox 10">
            <a:extLst>
              <a:ext uri="{FF2B5EF4-FFF2-40B4-BE49-F238E27FC236}">
                <a16:creationId xmlns:a16="http://schemas.microsoft.com/office/drawing/2014/main" id="{50DD56E2-26CE-41D2-8B6B-BF74B9349A5C}"/>
              </a:ext>
            </a:extLst>
          </p:cNvPr>
          <p:cNvSpPr txBox="1"/>
          <p:nvPr/>
        </p:nvSpPr>
        <p:spPr>
          <a:xfrm>
            <a:off x="667267" y="3786451"/>
            <a:ext cx="5951247" cy="2308324"/>
          </a:xfrm>
          <a:prstGeom prst="rect">
            <a:avLst/>
          </a:prstGeom>
          <a:noFill/>
        </p:spPr>
        <p:txBody>
          <a:bodyPr wrap="square" rtlCol="0">
            <a:spAutoFit/>
          </a:bodyPr>
          <a:lstStyle/>
          <a:p>
            <a:r>
              <a:rPr lang="en-IE" sz="2400" dirty="0">
                <a:solidFill>
                  <a:srgbClr val="142644"/>
                </a:solidFill>
                <a:effectLst/>
                <a:latin typeface="Calibri" panose="020F0502020204030204" pitchFamily="34" charset="0"/>
                <a:ea typeface="Calibri" panose="020F0502020204030204" pitchFamily="34" charset="0"/>
              </a:rPr>
              <a:t>Middle-class women began to receive formal education in the 18</a:t>
            </a:r>
            <a:r>
              <a:rPr lang="en-IE" sz="2400" baseline="30000" dirty="0">
                <a:solidFill>
                  <a:srgbClr val="142644"/>
                </a:solidFill>
                <a:effectLst/>
                <a:latin typeface="Calibri" panose="020F0502020204030204" pitchFamily="34" charset="0"/>
                <a:ea typeface="Calibri" panose="020F0502020204030204" pitchFamily="34" charset="0"/>
              </a:rPr>
              <a:t>th</a:t>
            </a:r>
            <a:r>
              <a:rPr lang="en-IE" sz="2400" dirty="0">
                <a:solidFill>
                  <a:srgbClr val="142644"/>
                </a:solidFill>
                <a:effectLst/>
                <a:latin typeface="Calibri" panose="020F0502020204030204" pitchFamily="34" charset="0"/>
                <a:ea typeface="Calibri" panose="020F0502020204030204" pitchFamily="34" charset="0"/>
              </a:rPr>
              <a:t> and 19</a:t>
            </a:r>
            <a:r>
              <a:rPr lang="en-IE" sz="2400" baseline="30000" dirty="0">
                <a:solidFill>
                  <a:srgbClr val="142644"/>
                </a:solidFill>
                <a:effectLst/>
                <a:latin typeface="Calibri" panose="020F0502020204030204" pitchFamily="34" charset="0"/>
                <a:ea typeface="Calibri" panose="020F0502020204030204" pitchFamily="34" charset="0"/>
              </a:rPr>
              <a:t>th</a:t>
            </a:r>
            <a:r>
              <a:rPr lang="en-IE" sz="2400" dirty="0">
                <a:solidFill>
                  <a:srgbClr val="142644"/>
                </a:solidFill>
                <a:effectLst/>
                <a:latin typeface="Calibri" panose="020F0502020204030204" pitchFamily="34" charset="0"/>
                <a:ea typeface="Calibri" panose="020F0502020204030204" pitchFamily="34" charset="0"/>
              </a:rPr>
              <a:t> centuries.</a:t>
            </a:r>
          </a:p>
          <a:p>
            <a:endParaRPr lang="en-IE" sz="2400" dirty="0">
              <a:solidFill>
                <a:srgbClr val="142644"/>
              </a:solidFill>
              <a:latin typeface="Calibri" panose="020F0502020204030204" pitchFamily="34" charset="0"/>
              <a:ea typeface="Calibri" panose="020F0502020204030204" pitchFamily="34" charset="0"/>
            </a:endParaRPr>
          </a:p>
          <a:p>
            <a:r>
              <a:rPr lang="en-IE" sz="2400" dirty="0">
                <a:solidFill>
                  <a:srgbClr val="142644"/>
                </a:solidFill>
                <a:latin typeface="Calibri" panose="020F0502020204030204" pitchFamily="34" charset="0"/>
                <a:ea typeface="Calibri" panose="020F0502020204030204" pitchFamily="34" charset="0"/>
              </a:rPr>
              <a:t>S</a:t>
            </a:r>
            <a:r>
              <a:rPr lang="en-IE" sz="2400" dirty="0">
                <a:solidFill>
                  <a:srgbClr val="142644"/>
                </a:solidFill>
                <a:effectLst/>
                <a:latin typeface="Calibri" panose="020F0502020204030204" pitchFamily="34" charset="0"/>
                <a:ea typeface="Calibri" panose="020F0502020204030204" pitchFamily="34" charset="0"/>
              </a:rPr>
              <a:t>ubjects like botany were thought likely to appeal to women with its associations to flower collecting and sketching.</a:t>
            </a:r>
            <a:endParaRPr lang="en-IE" sz="2400" dirty="0">
              <a:solidFill>
                <a:srgbClr val="142644"/>
              </a:solidFill>
            </a:endParaRPr>
          </a:p>
        </p:txBody>
      </p:sp>
    </p:spTree>
    <p:extLst>
      <p:ext uri="{BB962C8B-B14F-4D97-AF65-F5344CB8AC3E}">
        <p14:creationId xmlns:p14="http://schemas.microsoft.com/office/powerpoint/2010/main" val="362686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E6FD2-32C4-1D55-059B-4BD4482BF830}"/>
              </a:ext>
            </a:extLst>
          </p:cNvPr>
          <p:cNvSpPr/>
          <p:nvPr/>
        </p:nvSpPr>
        <p:spPr>
          <a:xfrm>
            <a:off x="0" y="0"/>
            <a:ext cx="12192000" cy="6858000"/>
          </a:xfrm>
          <a:prstGeom prst="rect">
            <a:avLst/>
          </a:prstGeom>
          <a:solidFill>
            <a:srgbClr val="C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E185115-31AF-4E09-67B5-BF0ACD3D44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4" name="Picture 3">
            <a:extLst>
              <a:ext uri="{FF2B5EF4-FFF2-40B4-BE49-F238E27FC236}">
                <a16:creationId xmlns:a16="http://schemas.microsoft.com/office/drawing/2014/main" id="{58C24C37-D90A-E95F-EA97-9D7F2ED52583}"/>
              </a:ext>
            </a:extLst>
          </p:cNvPr>
          <p:cNvPicPr>
            <a:picLocks noChangeAspect="1"/>
          </p:cNvPicPr>
          <p:nvPr/>
        </p:nvPicPr>
        <p:blipFill>
          <a:blip r:embed="rId4"/>
          <a:stretch>
            <a:fillRect/>
          </a:stretch>
        </p:blipFill>
        <p:spPr>
          <a:xfrm>
            <a:off x="476045" y="1343769"/>
            <a:ext cx="6208125" cy="5592052"/>
          </a:xfrm>
          <a:prstGeom prst="rect">
            <a:avLst/>
          </a:prstGeom>
        </p:spPr>
      </p:pic>
      <p:sp>
        <p:nvSpPr>
          <p:cNvPr id="5" name="TextBox 4">
            <a:extLst>
              <a:ext uri="{FF2B5EF4-FFF2-40B4-BE49-F238E27FC236}">
                <a16:creationId xmlns:a16="http://schemas.microsoft.com/office/drawing/2014/main" id="{CAE5F666-EE68-3893-4035-6A8B490DDD1E}"/>
              </a:ext>
            </a:extLst>
          </p:cNvPr>
          <p:cNvSpPr txBox="1"/>
          <p:nvPr/>
        </p:nvSpPr>
        <p:spPr>
          <a:xfrm>
            <a:off x="803523" y="3326590"/>
            <a:ext cx="4236905" cy="1823576"/>
          </a:xfrm>
          <a:prstGeom prst="rect">
            <a:avLst/>
          </a:prstGeom>
          <a:noFill/>
        </p:spPr>
        <p:txBody>
          <a:bodyPr wrap="square" rtlCol="0">
            <a:spAutoFit/>
          </a:bodyPr>
          <a:lstStyle/>
          <a:p>
            <a:pPr>
              <a:lnSpc>
                <a:spcPts val="4500"/>
              </a:lnSpc>
            </a:pPr>
            <a:r>
              <a:rPr lang="en-IE" sz="4000" b="1" dirty="0">
                <a:solidFill>
                  <a:srgbClr val="FFFFFF"/>
                </a:solidFill>
              </a:rPr>
              <a:t>Can you think of some well-known scientists? </a:t>
            </a:r>
            <a:endParaRPr lang="en-US" sz="4000" b="1" dirty="0">
              <a:solidFill>
                <a:schemeClr val="bg1"/>
              </a:solidFill>
            </a:endParaRPr>
          </a:p>
        </p:txBody>
      </p:sp>
      <p:grpSp>
        <p:nvGrpSpPr>
          <p:cNvPr id="15" name="Group 14">
            <a:extLst>
              <a:ext uri="{FF2B5EF4-FFF2-40B4-BE49-F238E27FC236}">
                <a16:creationId xmlns:a16="http://schemas.microsoft.com/office/drawing/2014/main" id="{B30CC3C2-20F2-FE65-A823-DE5D912362B4}"/>
              </a:ext>
            </a:extLst>
          </p:cNvPr>
          <p:cNvGrpSpPr/>
          <p:nvPr/>
        </p:nvGrpSpPr>
        <p:grpSpPr>
          <a:xfrm>
            <a:off x="5994356" y="1360712"/>
            <a:ext cx="5912316" cy="4517542"/>
            <a:chOff x="5994356" y="1360712"/>
            <a:chExt cx="5912316" cy="4517542"/>
          </a:xfrm>
        </p:grpSpPr>
        <p:pic>
          <p:nvPicPr>
            <p:cNvPr id="7" name="Picture 6">
              <a:hlinkClick r:id="rId5"/>
              <a:extLst>
                <a:ext uri="{FF2B5EF4-FFF2-40B4-BE49-F238E27FC236}">
                  <a16:creationId xmlns:a16="http://schemas.microsoft.com/office/drawing/2014/main" id="{0553063D-A095-776B-E0F0-24FEEE1E34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1465" y="1360712"/>
              <a:ext cx="1432082" cy="2068287"/>
            </a:xfrm>
            <a:prstGeom prst="rect">
              <a:avLst/>
            </a:prstGeom>
          </p:spPr>
        </p:pic>
        <p:pic>
          <p:nvPicPr>
            <p:cNvPr id="8" name="Picture 7">
              <a:hlinkClick r:id="rId7"/>
              <a:extLst>
                <a:ext uri="{FF2B5EF4-FFF2-40B4-BE49-F238E27FC236}">
                  <a16:creationId xmlns:a16="http://schemas.microsoft.com/office/drawing/2014/main" id="{EBCB3258-03B1-23A9-EEDE-17B803615D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36827" y="1360712"/>
              <a:ext cx="1505724" cy="2068287"/>
            </a:xfrm>
            <a:prstGeom prst="rect">
              <a:avLst/>
            </a:prstGeom>
          </p:spPr>
        </p:pic>
        <p:pic>
          <p:nvPicPr>
            <p:cNvPr id="9" name="Picture 8">
              <a:hlinkClick r:id="rId9"/>
              <a:extLst>
                <a:ext uri="{FF2B5EF4-FFF2-40B4-BE49-F238E27FC236}">
                  <a16:creationId xmlns:a16="http://schemas.microsoft.com/office/drawing/2014/main" id="{81F59FCC-E8A7-AE5C-3287-C48F830EED7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13439" y="1360714"/>
              <a:ext cx="1593233" cy="2068286"/>
            </a:xfrm>
            <a:prstGeom prst="rect">
              <a:avLst/>
            </a:prstGeom>
          </p:spPr>
        </p:pic>
        <p:pic>
          <p:nvPicPr>
            <p:cNvPr id="10" name="Picture 9">
              <a:hlinkClick r:id="rId11"/>
              <a:extLst>
                <a:ext uri="{FF2B5EF4-FFF2-40B4-BE49-F238E27FC236}">
                  <a16:creationId xmlns:a16="http://schemas.microsoft.com/office/drawing/2014/main" id="{183B4830-0DD3-A9F1-D35F-7DAC7FF5DB01}"/>
                </a:ext>
              </a:extLst>
            </p:cNvPr>
            <p:cNvPicPr>
              <a:picLocks noChangeAspect="1"/>
            </p:cNvPicPr>
            <p:nvPr/>
          </p:nvPicPr>
          <p:blipFill>
            <a:blip r:embed="rId12"/>
            <a:stretch>
              <a:fillRect/>
            </a:stretch>
          </p:blipFill>
          <p:spPr>
            <a:xfrm>
              <a:off x="6461839" y="3514466"/>
              <a:ext cx="1898650" cy="2363788"/>
            </a:xfrm>
            <a:prstGeom prst="rect">
              <a:avLst/>
            </a:prstGeom>
          </p:spPr>
        </p:pic>
        <p:pic>
          <p:nvPicPr>
            <p:cNvPr id="11" name="Picture 10">
              <a:hlinkClick r:id="rId13"/>
              <a:extLst>
                <a:ext uri="{FF2B5EF4-FFF2-40B4-BE49-F238E27FC236}">
                  <a16:creationId xmlns:a16="http://schemas.microsoft.com/office/drawing/2014/main" id="{647231B3-AF12-F7AF-E624-AB3274487CAD}"/>
                </a:ext>
              </a:extLst>
            </p:cNvPr>
            <p:cNvPicPr>
              <a:picLocks noChangeAspect="1"/>
            </p:cNvPicPr>
            <p:nvPr/>
          </p:nvPicPr>
          <p:blipFill>
            <a:blip r:embed="rId14"/>
            <a:stretch>
              <a:fillRect/>
            </a:stretch>
          </p:blipFill>
          <p:spPr>
            <a:xfrm>
              <a:off x="8448449" y="3514466"/>
              <a:ext cx="1804988" cy="2363788"/>
            </a:xfrm>
            <a:prstGeom prst="rect">
              <a:avLst/>
            </a:prstGeom>
          </p:spPr>
        </p:pic>
        <p:pic>
          <p:nvPicPr>
            <p:cNvPr id="12" name="Picture 11">
              <a:hlinkClick r:id="rId15"/>
              <a:extLst>
                <a:ext uri="{FF2B5EF4-FFF2-40B4-BE49-F238E27FC236}">
                  <a16:creationId xmlns:a16="http://schemas.microsoft.com/office/drawing/2014/main" id="{8952AC5B-89B2-2E16-0659-1BC73FA8DE35}"/>
                </a:ext>
              </a:extLst>
            </p:cNvPr>
            <p:cNvPicPr>
              <a:picLocks noChangeAspect="1"/>
            </p:cNvPicPr>
            <p:nvPr/>
          </p:nvPicPr>
          <p:blipFill>
            <a:blip r:embed="rId16"/>
            <a:stretch>
              <a:fillRect/>
            </a:stretch>
          </p:blipFill>
          <p:spPr>
            <a:xfrm>
              <a:off x="10341397" y="3514466"/>
              <a:ext cx="1565275" cy="2363788"/>
            </a:xfrm>
            <a:prstGeom prst="rect">
              <a:avLst/>
            </a:prstGeom>
          </p:spPr>
        </p:pic>
        <p:grpSp>
          <p:nvGrpSpPr>
            <p:cNvPr id="14" name="Group 13">
              <a:extLst>
                <a:ext uri="{FF2B5EF4-FFF2-40B4-BE49-F238E27FC236}">
                  <a16:creationId xmlns:a16="http://schemas.microsoft.com/office/drawing/2014/main" id="{0BA1952C-E8B9-10D2-B617-D301F4522E47}"/>
                </a:ext>
              </a:extLst>
            </p:cNvPr>
            <p:cNvGrpSpPr/>
            <p:nvPr/>
          </p:nvGrpSpPr>
          <p:grpSpPr>
            <a:xfrm>
              <a:off x="5994356" y="1360712"/>
              <a:ext cx="1176221" cy="2068287"/>
              <a:chOff x="5994356" y="1360712"/>
              <a:chExt cx="1176221" cy="2068287"/>
            </a:xfrm>
          </p:grpSpPr>
          <p:sp>
            <p:nvSpPr>
              <p:cNvPr id="13" name="Rectangle 12">
                <a:extLst>
                  <a:ext uri="{FF2B5EF4-FFF2-40B4-BE49-F238E27FC236}">
                    <a16:creationId xmlns:a16="http://schemas.microsoft.com/office/drawing/2014/main" id="{3663CDF8-8710-8155-BEF2-29780C010A2D}"/>
                  </a:ext>
                </a:extLst>
              </p:cNvPr>
              <p:cNvSpPr/>
              <p:nvPr/>
            </p:nvSpPr>
            <p:spPr>
              <a:xfrm>
                <a:off x="5994356" y="1360712"/>
                <a:ext cx="1175254" cy="2068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17"/>
                <a:extLst>
                  <a:ext uri="{FF2B5EF4-FFF2-40B4-BE49-F238E27FC236}">
                    <a16:creationId xmlns:a16="http://schemas.microsoft.com/office/drawing/2014/main" id="{92312D26-F139-938A-491F-8E9D0216827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998913" y="1765643"/>
                <a:ext cx="1171664" cy="1257395"/>
              </a:xfrm>
              <a:prstGeom prst="rect">
                <a:avLst/>
              </a:prstGeom>
            </p:spPr>
          </p:pic>
        </p:grpSp>
      </p:grpSp>
    </p:spTree>
    <p:extLst>
      <p:ext uri="{BB962C8B-B14F-4D97-AF65-F5344CB8AC3E}">
        <p14:creationId xmlns:p14="http://schemas.microsoft.com/office/powerpoint/2010/main" val="37056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667266" y="1983861"/>
            <a:ext cx="6256047" cy="1254574"/>
          </a:xfrm>
          <a:prstGeom prst="rect">
            <a:avLst/>
          </a:prstGeom>
          <a:noFill/>
        </p:spPr>
        <p:txBody>
          <a:bodyPr wrap="square" rtlCol="0">
            <a:spAutoFit/>
          </a:bodyPr>
          <a:lstStyle/>
          <a:p>
            <a:pPr>
              <a:lnSpc>
                <a:spcPts val="4500"/>
              </a:lnSpc>
            </a:pPr>
            <a:r>
              <a:rPr lang="en-IE" sz="4500" b="1" dirty="0">
                <a:solidFill>
                  <a:srgbClr val="142644"/>
                </a:solidFill>
              </a:rPr>
              <a:t>Were women interested in other science subjects?</a:t>
            </a:r>
            <a:endParaRPr lang="en-US" sz="4500" b="1" dirty="0">
              <a:solidFill>
                <a:srgbClr val="142644"/>
              </a:solidFill>
            </a:endParaRPr>
          </a:p>
        </p:txBody>
      </p:sp>
      <p:sp>
        <p:nvSpPr>
          <p:cNvPr id="11" name="TextBox 10">
            <a:extLst>
              <a:ext uri="{FF2B5EF4-FFF2-40B4-BE49-F238E27FC236}">
                <a16:creationId xmlns:a16="http://schemas.microsoft.com/office/drawing/2014/main" id="{50DD56E2-26CE-41D2-8B6B-BF74B9349A5C}"/>
              </a:ext>
            </a:extLst>
          </p:cNvPr>
          <p:cNvSpPr txBox="1"/>
          <p:nvPr/>
        </p:nvSpPr>
        <p:spPr>
          <a:xfrm>
            <a:off x="667267" y="3467537"/>
            <a:ext cx="6256047" cy="2554545"/>
          </a:xfrm>
          <a:prstGeom prst="rect">
            <a:avLst/>
          </a:prstGeom>
          <a:noFill/>
        </p:spPr>
        <p:txBody>
          <a:bodyPr wrap="square" rtlCol="0">
            <a:spAutoFit/>
          </a:bodyPr>
          <a:lstStyle/>
          <a:p>
            <a:r>
              <a:rPr lang="en-IE" sz="2000" dirty="0">
                <a:solidFill>
                  <a:srgbClr val="142644"/>
                </a:solidFill>
              </a:rPr>
              <a:t>Women were interested and successful in other subjects but were restricted in how they could share their findings and ideas, since ‘science’ was generally restricted to presentations in gentlemen’s clubs</a:t>
            </a:r>
          </a:p>
          <a:p>
            <a:endParaRPr lang="en-IE" sz="2000" dirty="0">
              <a:solidFill>
                <a:srgbClr val="142644"/>
              </a:solidFill>
            </a:endParaRPr>
          </a:p>
          <a:p>
            <a:r>
              <a:rPr lang="en-IE" sz="2000" dirty="0">
                <a:solidFill>
                  <a:srgbClr val="142644"/>
                </a:solidFill>
              </a:rPr>
              <a:t>Agnes </a:t>
            </a:r>
            <a:r>
              <a:rPr lang="en-IE" sz="2000" dirty="0" err="1">
                <a:solidFill>
                  <a:srgbClr val="142644"/>
                </a:solidFill>
              </a:rPr>
              <a:t>Clerke</a:t>
            </a:r>
            <a:r>
              <a:rPr lang="en-IE" sz="2000" dirty="0">
                <a:solidFill>
                  <a:srgbClr val="142644"/>
                </a:solidFill>
              </a:rPr>
              <a:t>, an Irish woman from Skibbereen in Co. Cork, wrote a seminal book on the ‘Popular History of Astronomy’ in 1885 but is rarely remembered for her work</a:t>
            </a:r>
          </a:p>
        </p:txBody>
      </p:sp>
      <p:pic>
        <p:nvPicPr>
          <p:cNvPr id="7" name="Picture 6">
            <a:extLst>
              <a:ext uri="{FF2B5EF4-FFF2-40B4-BE49-F238E27FC236}">
                <a16:creationId xmlns:a16="http://schemas.microsoft.com/office/drawing/2014/main" id="{99A44F53-435C-16AA-EBA0-99F9850EF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45016" y="-91430"/>
            <a:ext cx="4635571" cy="6857990"/>
          </a:xfrm>
          <a:prstGeom prst="rect">
            <a:avLst/>
          </a:prstGeom>
          <a:effectLst/>
        </p:spPr>
      </p:pic>
      <p:pic>
        <p:nvPicPr>
          <p:cNvPr id="12" name="Picture 11">
            <a:extLst>
              <a:ext uri="{FF2B5EF4-FFF2-40B4-BE49-F238E27FC236}">
                <a16:creationId xmlns:a16="http://schemas.microsoft.com/office/drawing/2014/main" id="{34DEB411-7225-3381-2693-B89906778937}"/>
              </a:ext>
            </a:extLst>
          </p:cNvPr>
          <p:cNvPicPr>
            <a:picLocks noChangeAspect="1"/>
          </p:cNvPicPr>
          <p:nvPr/>
        </p:nvPicPr>
        <p:blipFill>
          <a:blip r:embed="rId5"/>
          <a:stretch>
            <a:fillRect/>
          </a:stretch>
        </p:blipFill>
        <p:spPr>
          <a:xfrm rot="1573939">
            <a:off x="9691614" y="3945394"/>
            <a:ext cx="3666237" cy="4574388"/>
          </a:xfrm>
          <a:prstGeom prst="rect">
            <a:avLst/>
          </a:prstGeom>
        </p:spPr>
      </p:pic>
    </p:spTree>
    <p:extLst>
      <p:ext uri="{BB962C8B-B14F-4D97-AF65-F5344CB8AC3E}">
        <p14:creationId xmlns:p14="http://schemas.microsoft.com/office/powerpoint/2010/main" val="170526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998531-D8E1-E392-1E92-7FCB4F3D30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2191980" cy="6857990"/>
          </a:xfrm>
          <a:prstGeom prst="rect">
            <a:avLst/>
          </a:prstGeom>
        </p:spPr>
      </p:pic>
      <p:pic>
        <p:nvPicPr>
          <p:cNvPr id="9" name="Picture 8">
            <a:extLst>
              <a:ext uri="{FF2B5EF4-FFF2-40B4-BE49-F238E27FC236}">
                <a16:creationId xmlns:a16="http://schemas.microsoft.com/office/drawing/2014/main" id="{B977986D-7137-FF06-2ADB-D00247DAD400}"/>
              </a:ext>
            </a:extLst>
          </p:cNvPr>
          <p:cNvPicPr>
            <a:picLocks noChangeAspect="1"/>
          </p:cNvPicPr>
          <p:nvPr/>
        </p:nvPicPr>
        <p:blipFill>
          <a:blip r:embed="rId4"/>
          <a:stretch>
            <a:fillRect/>
          </a:stretch>
        </p:blipFill>
        <p:spPr>
          <a:xfrm rot="4613685">
            <a:off x="-641296" y="1195684"/>
            <a:ext cx="6412687" cy="8001151"/>
          </a:xfrm>
          <a:prstGeom prst="rect">
            <a:avLst/>
          </a:prstGeom>
        </p:spPr>
      </p:pic>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667266" y="1469425"/>
            <a:ext cx="9750363" cy="784830"/>
          </a:xfrm>
          <a:prstGeom prst="rect">
            <a:avLst/>
          </a:prstGeom>
          <a:noFill/>
        </p:spPr>
        <p:txBody>
          <a:bodyPr wrap="square" rtlCol="0">
            <a:spAutoFit/>
          </a:bodyPr>
          <a:lstStyle/>
          <a:p>
            <a:r>
              <a:rPr lang="en-IE" sz="4500" b="1" dirty="0">
                <a:solidFill>
                  <a:srgbClr val="142644"/>
                </a:solidFill>
              </a:rPr>
              <a:t>Royal College of Science for Ireland </a:t>
            </a:r>
          </a:p>
        </p:txBody>
      </p:sp>
      <p:sp>
        <p:nvSpPr>
          <p:cNvPr id="11" name="TextBox 10">
            <a:extLst>
              <a:ext uri="{FF2B5EF4-FFF2-40B4-BE49-F238E27FC236}">
                <a16:creationId xmlns:a16="http://schemas.microsoft.com/office/drawing/2014/main" id="{50DD56E2-26CE-41D2-8B6B-BF74B9349A5C}"/>
              </a:ext>
            </a:extLst>
          </p:cNvPr>
          <p:cNvSpPr txBox="1"/>
          <p:nvPr/>
        </p:nvSpPr>
        <p:spPr>
          <a:xfrm>
            <a:off x="521492" y="4629003"/>
            <a:ext cx="3382219" cy="1699824"/>
          </a:xfrm>
          <a:prstGeom prst="rect">
            <a:avLst/>
          </a:prstGeom>
          <a:noFill/>
        </p:spPr>
        <p:txBody>
          <a:bodyPr wrap="square" rtlCol="0">
            <a:spAutoFit/>
          </a:bodyPr>
          <a:lstStyle/>
          <a:p>
            <a:pPr>
              <a:lnSpc>
                <a:spcPts val="2500"/>
              </a:lnSpc>
            </a:pPr>
            <a:r>
              <a:rPr lang="en-IE" sz="2500" b="1" dirty="0">
                <a:solidFill>
                  <a:srgbClr val="142644"/>
                </a:solidFill>
              </a:rPr>
              <a:t>First higher education college in Ireland or Britain to admit women to courses, laboratories and exams</a:t>
            </a:r>
          </a:p>
        </p:txBody>
      </p:sp>
      <p:sp>
        <p:nvSpPr>
          <p:cNvPr id="7" name="TextBox 6">
            <a:extLst>
              <a:ext uri="{FF2B5EF4-FFF2-40B4-BE49-F238E27FC236}">
                <a16:creationId xmlns:a16="http://schemas.microsoft.com/office/drawing/2014/main" id="{C227B48A-A60E-B61C-6669-741FC3BB110E}"/>
              </a:ext>
            </a:extLst>
          </p:cNvPr>
          <p:cNvSpPr txBox="1"/>
          <p:nvPr/>
        </p:nvSpPr>
        <p:spPr>
          <a:xfrm>
            <a:off x="9505704" y="6350090"/>
            <a:ext cx="3382219" cy="400494"/>
          </a:xfrm>
          <a:prstGeom prst="rect">
            <a:avLst/>
          </a:prstGeom>
          <a:noFill/>
        </p:spPr>
        <p:txBody>
          <a:bodyPr wrap="square" rtlCol="0">
            <a:spAutoFit/>
          </a:bodyPr>
          <a:lstStyle/>
          <a:p>
            <a:pPr>
              <a:lnSpc>
                <a:spcPts val="2500"/>
              </a:lnSpc>
            </a:pPr>
            <a:r>
              <a:rPr lang="en-IE" sz="2000" dirty="0">
                <a:solidFill>
                  <a:schemeClr val="bg1"/>
                </a:solidFill>
              </a:rPr>
              <a:t>Government Buildings</a:t>
            </a:r>
          </a:p>
        </p:txBody>
      </p:sp>
    </p:spTree>
    <p:extLst>
      <p:ext uri="{BB962C8B-B14F-4D97-AF65-F5344CB8AC3E}">
        <p14:creationId xmlns:p14="http://schemas.microsoft.com/office/powerpoint/2010/main" val="1794311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998531-D8E1-E392-1E92-7FCB4F3D30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2191980" cy="6857990"/>
          </a:xfrm>
          <a:prstGeom prst="rect">
            <a:avLst/>
          </a:prstGeom>
        </p:spPr>
      </p:pic>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667266" y="1469425"/>
            <a:ext cx="9750363" cy="784830"/>
          </a:xfrm>
          <a:prstGeom prst="rect">
            <a:avLst/>
          </a:prstGeom>
          <a:noFill/>
        </p:spPr>
        <p:txBody>
          <a:bodyPr wrap="square" rtlCol="0">
            <a:spAutoFit/>
          </a:bodyPr>
          <a:lstStyle/>
          <a:p>
            <a:r>
              <a:rPr lang="en-IE" sz="4500" b="1" dirty="0">
                <a:solidFill>
                  <a:srgbClr val="142644"/>
                </a:solidFill>
              </a:rPr>
              <a:t>Royal College of Science for Ireland </a:t>
            </a:r>
          </a:p>
        </p:txBody>
      </p:sp>
      <p:pic>
        <p:nvPicPr>
          <p:cNvPr id="12" name="Picture 11">
            <a:extLst>
              <a:ext uri="{FF2B5EF4-FFF2-40B4-BE49-F238E27FC236}">
                <a16:creationId xmlns:a16="http://schemas.microsoft.com/office/drawing/2014/main" id="{34DEB411-7225-3381-2693-B89906778937}"/>
              </a:ext>
            </a:extLst>
          </p:cNvPr>
          <p:cNvPicPr>
            <a:picLocks noChangeAspect="1"/>
          </p:cNvPicPr>
          <p:nvPr/>
        </p:nvPicPr>
        <p:blipFill>
          <a:blip r:embed="rId5"/>
          <a:stretch>
            <a:fillRect/>
          </a:stretch>
        </p:blipFill>
        <p:spPr>
          <a:xfrm rot="4613685">
            <a:off x="-641296" y="1195684"/>
            <a:ext cx="6412687" cy="8001151"/>
          </a:xfrm>
          <a:prstGeom prst="rect">
            <a:avLst/>
          </a:prstGeom>
        </p:spPr>
      </p:pic>
      <p:sp>
        <p:nvSpPr>
          <p:cNvPr id="11" name="TextBox 10">
            <a:extLst>
              <a:ext uri="{FF2B5EF4-FFF2-40B4-BE49-F238E27FC236}">
                <a16:creationId xmlns:a16="http://schemas.microsoft.com/office/drawing/2014/main" id="{50DD56E2-26CE-41D2-8B6B-BF74B9349A5C}"/>
              </a:ext>
            </a:extLst>
          </p:cNvPr>
          <p:cNvSpPr txBox="1"/>
          <p:nvPr/>
        </p:nvSpPr>
        <p:spPr>
          <a:xfrm>
            <a:off x="550169" y="4057762"/>
            <a:ext cx="3133935" cy="2661626"/>
          </a:xfrm>
          <a:prstGeom prst="rect">
            <a:avLst/>
          </a:prstGeom>
          <a:noFill/>
        </p:spPr>
        <p:txBody>
          <a:bodyPr wrap="square" rtlCol="0">
            <a:spAutoFit/>
          </a:bodyPr>
          <a:lstStyle/>
          <a:p>
            <a:pPr lvl="0">
              <a:lnSpc>
                <a:spcPts val="2500"/>
              </a:lnSpc>
              <a:defRPr/>
            </a:pPr>
            <a:r>
              <a:rPr lang="en-IE" sz="2500" b="1" dirty="0">
                <a:solidFill>
                  <a:srgbClr val="142644"/>
                </a:solidFill>
              </a:rPr>
              <a:t>Matilda Coneys, 1867, was the first woman to be permitted to join courses in pure Mathematics and won first overall prize for her examination results.</a:t>
            </a:r>
          </a:p>
        </p:txBody>
      </p:sp>
      <p:sp>
        <p:nvSpPr>
          <p:cNvPr id="7" name="TextBox 6">
            <a:extLst>
              <a:ext uri="{FF2B5EF4-FFF2-40B4-BE49-F238E27FC236}">
                <a16:creationId xmlns:a16="http://schemas.microsoft.com/office/drawing/2014/main" id="{326E02D0-D91B-8ECB-19DC-457ED8727586}"/>
              </a:ext>
            </a:extLst>
          </p:cNvPr>
          <p:cNvSpPr txBox="1"/>
          <p:nvPr/>
        </p:nvSpPr>
        <p:spPr>
          <a:xfrm>
            <a:off x="9505704" y="6350090"/>
            <a:ext cx="3382219" cy="400494"/>
          </a:xfrm>
          <a:prstGeom prst="rect">
            <a:avLst/>
          </a:prstGeom>
          <a:noFill/>
        </p:spPr>
        <p:txBody>
          <a:bodyPr wrap="square" rtlCol="0">
            <a:spAutoFit/>
          </a:bodyPr>
          <a:lstStyle/>
          <a:p>
            <a:pPr>
              <a:lnSpc>
                <a:spcPts val="2500"/>
              </a:lnSpc>
            </a:pPr>
            <a:r>
              <a:rPr lang="en-IE" sz="2000" dirty="0">
                <a:solidFill>
                  <a:schemeClr val="bg1"/>
                </a:solidFill>
              </a:rPr>
              <a:t>Government Buildings</a:t>
            </a:r>
          </a:p>
        </p:txBody>
      </p:sp>
    </p:spTree>
    <p:extLst>
      <p:ext uri="{BB962C8B-B14F-4D97-AF65-F5344CB8AC3E}">
        <p14:creationId xmlns:p14="http://schemas.microsoft.com/office/powerpoint/2010/main" val="1440747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758005-DD51-B108-DF2E-09069352BCEC}"/>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A441E2E-C335-AD7D-108E-E08F91112E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4" name="TextBox 3">
            <a:extLst>
              <a:ext uri="{FF2B5EF4-FFF2-40B4-BE49-F238E27FC236}">
                <a16:creationId xmlns:a16="http://schemas.microsoft.com/office/drawing/2014/main" id="{E6F1003F-BEF5-620A-2587-49ABE9F564F4}"/>
              </a:ext>
            </a:extLst>
          </p:cNvPr>
          <p:cNvSpPr txBox="1"/>
          <p:nvPr/>
        </p:nvSpPr>
        <p:spPr>
          <a:xfrm>
            <a:off x="6376576" y="1480456"/>
            <a:ext cx="5109796" cy="4242572"/>
          </a:xfrm>
          <a:prstGeom prst="rect">
            <a:avLst/>
          </a:prstGeom>
          <a:noFill/>
        </p:spPr>
        <p:txBody>
          <a:bodyPr wrap="square" rtlCol="0">
            <a:spAutoFit/>
          </a:bodyPr>
          <a:lstStyle/>
          <a:p>
            <a:pPr lvl="0">
              <a:lnSpc>
                <a:spcPts val="4500"/>
              </a:lnSpc>
            </a:pPr>
            <a:r>
              <a:rPr lang="en-IE" sz="4500" b="1" dirty="0">
                <a:solidFill>
                  <a:srgbClr val="142644"/>
                </a:solidFill>
                <a:effectLst/>
                <a:latin typeface="Calibri" panose="020F0502020204030204" pitchFamily="34" charset="0"/>
                <a:ea typeface="Calibri" panose="020F0502020204030204" pitchFamily="34" charset="0"/>
              </a:rPr>
              <a:t>Who belongs in the fields of </a:t>
            </a:r>
            <a:r>
              <a:rPr lang="en-IE" sz="4500" b="1" dirty="0" err="1">
                <a:solidFill>
                  <a:srgbClr val="142644"/>
                </a:solidFill>
                <a:effectLst/>
                <a:latin typeface="Calibri" panose="020F0502020204030204" pitchFamily="34" charset="0"/>
                <a:ea typeface="Calibri" panose="020F0502020204030204" pitchFamily="34" charset="0"/>
              </a:rPr>
              <a:t>pSTEM</a:t>
            </a:r>
            <a:r>
              <a:rPr lang="en-IE" sz="4500" b="1" dirty="0">
                <a:solidFill>
                  <a:srgbClr val="142644"/>
                </a:solidFill>
                <a:effectLst/>
                <a:latin typeface="Calibri" panose="020F0502020204030204" pitchFamily="34" charset="0"/>
                <a:ea typeface="Calibri" panose="020F0502020204030204" pitchFamily="34" charset="0"/>
              </a:rPr>
              <a:t>?</a:t>
            </a:r>
          </a:p>
          <a:p>
            <a:pPr marL="342900" lvl="0" indent="-342900">
              <a:lnSpc>
                <a:spcPts val="4500"/>
              </a:lnSpc>
              <a:spcAft>
                <a:spcPts val="800"/>
              </a:spcAft>
              <a:buFont typeface="Calibri" panose="020F0502020204030204" pitchFamily="34" charset="0"/>
              <a:buChar char="-"/>
            </a:pPr>
            <a:endParaRPr lang="en-IE" sz="4500" b="1" dirty="0">
              <a:solidFill>
                <a:srgbClr val="142644"/>
              </a:solidFill>
              <a:effectLst/>
              <a:latin typeface="Calibri" panose="020F0502020204030204" pitchFamily="34" charset="0"/>
              <a:ea typeface="Calibri" panose="020F0502020204030204" pitchFamily="34" charset="0"/>
            </a:endParaRPr>
          </a:p>
          <a:p>
            <a:pPr lvl="0">
              <a:lnSpc>
                <a:spcPts val="4500"/>
              </a:lnSpc>
              <a:spcAft>
                <a:spcPts val="800"/>
              </a:spcAft>
            </a:pPr>
            <a:r>
              <a:rPr lang="en-IE" sz="4500" b="1" dirty="0">
                <a:solidFill>
                  <a:srgbClr val="142644"/>
                </a:solidFill>
                <a:effectLst/>
                <a:latin typeface="Calibri" panose="020F0502020204030204" pitchFamily="34" charset="0"/>
                <a:ea typeface="Calibri" panose="020F0502020204030204" pitchFamily="34" charset="0"/>
              </a:rPr>
              <a:t>What contributes to a person being successful in the fields of </a:t>
            </a:r>
            <a:r>
              <a:rPr lang="en-IE" sz="4500" b="1" dirty="0" err="1">
                <a:solidFill>
                  <a:srgbClr val="142644"/>
                </a:solidFill>
                <a:effectLst/>
                <a:latin typeface="Calibri" panose="020F0502020204030204" pitchFamily="34" charset="0"/>
                <a:ea typeface="Calibri" panose="020F0502020204030204" pitchFamily="34" charset="0"/>
              </a:rPr>
              <a:t>pSTEM</a:t>
            </a:r>
            <a:r>
              <a:rPr lang="en-IE" sz="4500" b="1" dirty="0">
                <a:solidFill>
                  <a:srgbClr val="142644"/>
                </a:solidFill>
                <a:effectLst/>
                <a:latin typeface="Calibri" panose="020F0502020204030204" pitchFamily="34" charset="0"/>
                <a:ea typeface="Calibri" panose="020F0502020204030204" pitchFamily="34" charset="0"/>
              </a:rPr>
              <a:t>?</a:t>
            </a:r>
          </a:p>
        </p:txBody>
      </p:sp>
      <p:pic>
        <p:nvPicPr>
          <p:cNvPr id="5" name="Picture 4">
            <a:extLst>
              <a:ext uri="{FF2B5EF4-FFF2-40B4-BE49-F238E27FC236}">
                <a16:creationId xmlns:a16="http://schemas.microsoft.com/office/drawing/2014/main" id="{DE53D986-AAA4-18AA-A2BE-2660DDD6F989}"/>
              </a:ext>
            </a:extLst>
          </p:cNvPr>
          <p:cNvPicPr>
            <a:picLocks noChangeAspect="1"/>
          </p:cNvPicPr>
          <p:nvPr/>
        </p:nvPicPr>
        <p:blipFill>
          <a:blip r:embed="rId4"/>
          <a:stretch>
            <a:fillRect/>
          </a:stretch>
        </p:blipFill>
        <p:spPr>
          <a:xfrm>
            <a:off x="954675" y="1814753"/>
            <a:ext cx="4716274" cy="4248247"/>
          </a:xfrm>
          <a:prstGeom prst="rect">
            <a:avLst/>
          </a:prstGeom>
        </p:spPr>
      </p:pic>
      <p:pic>
        <p:nvPicPr>
          <p:cNvPr id="6" name="Picture 5">
            <a:extLst>
              <a:ext uri="{FF2B5EF4-FFF2-40B4-BE49-F238E27FC236}">
                <a16:creationId xmlns:a16="http://schemas.microsoft.com/office/drawing/2014/main" id="{E6EBCF6A-40B1-E78B-C3A2-303DBF9FF5C0}"/>
              </a:ext>
            </a:extLst>
          </p:cNvPr>
          <p:cNvPicPr>
            <a:picLocks noChangeAspect="1"/>
          </p:cNvPicPr>
          <p:nvPr/>
        </p:nvPicPr>
        <p:blipFill>
          <a:blip r:embed="rId5"/>
          <a:stretch>
            <a:fillRect/>
          </a:stretch>
        </p:blipFill>
        <p:spPr>
          <a:xfrm>
            <a:off x="1277359" y="3441163"/>
            <a:ext cx="2967264" cy="1071110"/>
          </a:xfrm>
          <a:prstGeom prst="rect">
            <a:avLst/>
          </a:prstGeom>
        </p:spPr>
      </p:pic>
    </p:spTree>
    <p:extLst>
      <p:ext uri="{BB962C8B-B14F-4D97-AF65-F5344CB8AC3E}">
        <p14:creationId xmlns:p14="http://schemas.microsoft.com/office/powerpoint/2010/main" val="868948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C503A7-2610-667B-02DD-2A398F85F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7" name="Picture 6">
            <a:extLst>
              <a:ext uri="{FF2B5EF4-FFF2-40B4-BE49-F238E27FC236}">
                <a16:creationId xmlns:a16="http://schemas.microsoft.com/office/drawing/2014/main" id="{33BADB04-0B51-7F55-86E9-CDA26FC90DEE}"/>
              </a:ext>
            </a:extLst>
          </p:cNvPr>
          <p:cNvPicPr>
            <a:picLocks noChangeAspect="1"/>
          </p:cNvPicPr>
          <p:nvPr/>
        </p:nvPicPr>
        <p:blipFill>
          <a:blip r:embed="rId4"/>
          <a:stretch>
            <a:fillRect/>
          </a:stretch>
        </p:blipFill>
        <p:spPr>
          <a:xfrm>
            <a:off x="6185209" y="2427867"/>
            <a:ext cx="3214649" cy="3214649"/>
          </a:xfrm>
          <a:prstGeom prst="rect">
            <a:avLst/>
          </a:prstGeom>
        </p:spPr>
      </p:pic>
      <p:pic>
        <p:nvPicPr>
          <p:cNvPr id="8" name="Picture 7">
            <a:extLst>
              <a:ext uri="{FF2B5EF4-FFF2-40B4-BE49-F238E27FC236}">
                <a16:creationId xmlns:a16="http://schemas.microsoft.com/office/drawing/2014/main" id="{233FA57B-473B-69B6-E046-0CD43BB5D31F}"/>
              </a:ext>
            </a:extLst>
          </p:cNvPr>
          <p:cNvPicPr>
            <a:picLocks noChangeAspect="1"/>
          </p:cNvPicPr>
          <p:nvPr/>
        </p:nvPicPr>
        <p:blipFill>
          <a:blip r:embed="rId5"/>
          <a:stretch>
            <a:fillRect/>
          </a:stretch>
        </p:blipFill>
        <p:spPr>
          <a:xfrm>
            <a:off x="938717" y="2625459"/>
            <a:ext cx="3214649" cy="3214649"/>
          </a:xfrm>
          <a:prstGeom prst="rect">
            <a:avLst/>
          </a:prstGeom>
        </p:spPr>
      </p:pic>
      <p:sp>
        <p:nvSpPr>
          <p:cNvPr id="9" name="TextBox 8">
            <a:extLst>
              <a:ext uri="{FF2B5EF4-FFF2-40B4-BE49-F238E27FC236}">
                <a16:creationId xmlns:a16="http://schemas.microsoft.com/office/drawing/2014/main" id="{40E43F13-9EED-AFEC-DAE9-C4336552EB10}"/>
              </a:ext>
            </a:extLst>
          </p:cNvPr>
          <p:cNvSpPr txBox="1"/>
          <p:nvPr/>
        </p:nvSpPr>
        <p:spPr>
          <a:xfrm>
            <a:off x="111511" y="1626410"/>
            <a:ext cx="11987561" cy="677493"/>
          </a:xfrm>
          <a:prstGeom prst="rect">
            <a:avLst/>
          </a:prstGeom>
          <a:noFill/>
        </p:spPr>
        <p:txBody>
          <a:bodyPr wrap="square" rtlCol="0">
            <a:spAutoFit/>
          </a:bodyPr>
          <a:lstStyle/>
          <a:p>
            <a:pPr lvl="0" algn="ctr">
              <a:lnSpc>
                <a:spcPts val="4500"/>
              </a:lnSpc>
            </a:pPr>
            <a:r>
              <a:rPr lang="en-IE" sz="4500" b="1" dirty="0">
                <a:solidFill>
                  <a:srgbClr val="142644"/>
                </a:solidFill>
                <a:effectLst/>
                <a:latin typeface="Calibri" panose="020F0502020204030204" pitchFamily="34" charset="0"/>
                <a:ea typeface="Calibri" panose="020F0502020204030204" pitchFamily="34" charset="0"/>
              </a:rPr>
              <a:t>Influences affecting college course selection</a:t>
            </a:r>
          </a:p>
        </p:txBody>
      </p:sp>
      <p:sp>
        <p:nvSpPr>
          <p:cNvPr id="10" name="TextBox 9">
            <a:extLst>
              <a:ext uri="{FF2B5EF4-FFF2-40B4-BE49-F238E27FC236}">
                <a16:creationId xmlns:a16="http://schemas.microsoft.com/office/drawing/2014/main" id="{E9EEA1FF-2C07-6A83-DFAD-5476F0376E77}"/>
              </a:ext>
            </a:extLst>
          </p:cNvPr>
          <p:cNvSpPr txBox="1"/>
          <p:nvPr/>
        </p:nvSpPr>
        <p:spPr>
          <a:xfrm>
            <a:off x="8652727" y="5754024"/>
            <a:ext cx="3033131" cy="873957"/>
          </a:xfrm>
          <a:prstGeom prst="rect">
            <a:avLst/>
          </a:prstGeom>
          <a:noFill/>
        </p:spPr>
        <p:txBody>
          <a:bodyPr wrap="square" rtlCol="0">
            <a:spAutoFit/>
          </a:bodyPr>
          <a:lstStyle/>
          <a:p>
            <a:pPr lvl="0">
              <a:lnSpc>
                <a:spcPts val="3000"/>
              </a:lnSpc>
            </a:pPr>
            <a:r>
              <a:rPr lang="en-IE" sz="4500" b="1" dirty="0">
                <a:solidFill>
                  <a:srgbClr val="142644"/>
                </a:solidFill>
                <a:effectLst/>
                <a:latin typeface="Calibri" panose="020F0502020204030204" pitchFamily="34" charset="0"/>
                <a:ea typeface="Calibri" panose="020F0502020204030204" pitchFamily="34" charset="0"/>
              </a:rPr>
              <a:t>56%</a:t>
            </a:r>
          </a:p>
          <a:p>
            <a:pPr lvl="0">
              <a:lnSpc>
                <a:spcPts val="3000"/>
              </a:lnSpc>
            </a:pPr>
            <a:r>
              <a:rPr lang="en-IE" sz="3200" b="1" dirty="0">
                <a:solidFill>
                  <a:srgbClr val="142644"/>
                </a:solidFill>
                <a:latin typeface="Calibri" panose="020F0502020204030204" pitchFamily="34" charset="0"/>
                <a:ea typeface="Calibri" panose="020F0502020204030204" pitchFamily="34" charset="0"/>
              </a:rPr>
              <a:t>Career Prospects</a:t>
            </a:r>
            <a:endParaRPr lang="en-IE" sz="3200" b="1" dirty="0">
              <a:solidFill>
                <a:srgbClr val="142644"/>
              </a:solidFill>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A1C7CABD-A27F-B90A-0B6D-7D3A4D27CDB7}"/>
              </a:ext>
            </a:extLst>
          </p:cNvPr>
          <p:cNvSpPr txBox="1"/>
          <p:nvPr/>
        </p:nvSpPr>
        <p:spPr>
          <a:xfrm>
            <a:off x="3381919" y="5754024"/>
            <a:ext cx="3033131" cy="873957"/>
          </a:xfrm>
          <a:prstGeom prst="rect">
            <a:avLst/>
          </a:prstGeom>
          <a:noFill/>
        </p:spPr>
        <p:txBody>
          <a:bodyPr wrap="square" rtlCol="0">
            <a:spAutoFit/>
          </a:bodyPr>
          <a:lstStyle/>
          <a:p>
            <a:pPr lvl="0">
              <a:lnSpc>
                <a:spcPts val="3000"/>
              </a:lnSpc>
            </a:pPr>
            <a:r>
              <a:rPr lang="en-IE" sz="4500" b="1" dirty="0">
                <a:solidFill>
                  <a:srgbClr val="142644"/>
                </a:solidFill>
                <a:effectLst/>
                <a:latin typeface="Calibri" panose="020F0502020204030204" pitchFamily="34" charset="0"/>
                <a:ea typeface="Calibri" panose="020F0502020204030204" pitchFamily="34" charset="0"/>
              </a:rPr>
              <a:t>62%</a:t>
            </a:r>
          </a:p>
          <a:p>
            <a:pPr lvl="0">
              <a:lnSpc>
                <a:spcPts val="3000"/>
              </a:lnSpc>
            </a:pPr>
            <a:r>
              <a:rPr lang="en-IE" sz="3200" b="1" dirty="0">
                <a:solidFill>
                  <a:srgbClr val="142644"/>
                </a:solidFill>
                <a:latin typeface="Calibri" panose="020F0502020204030204" pitchFamily="34" charset="0"/>
                <a:ea typeface="Calibri" panose="020F0502020204030204" pitchFamily="34" charset="0"/>
              </a:rPr>
              <a:t>Felt I would fit in</a:t>
            </a:r>
            <a:endParaRPr lang="en-IE" sz="3200" b="1" dirty="0">
              <a:solidFill>
                <a:srgbClr val="142644"/>
              </a:solidFill>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5720E3E8-A5C8-B92C-6F61-0465F4722A9F}"/>
              </a:ext>
            </a:extLst>
          </p:cNvPr>
          <p:cNvSpPr txBox="1"/>
          <p:nvPr/>
        </p:nvSpPr>
        <p:spPr>
          <a:xfrm>
            <a:off x="721889" y="3863771"/>
            <a:ext cx="3691671" cy="738023"/>
          </a:xfrm>
          <a:prstGeom prst="rect">
            <a:avLst/>
          </a:prstGeom>
          <a:noFill/>
        </p:spPr>
        <p:txBody>
          <a:bodyPr wrap="square" rtlCol="0">
            <a:spAutoFit/>
          </a:bodyPr>
          <a:lstStyle/>
          <a:p>
            <a:pPr lvl="0" algn="ctr">
              <a:lnSpc>
                <a:spcPts val="2500"/>
              </a:lnSpc>
            </a:pPr>
            <a:r>
              <a:rPr lang="en-IE" sz="2300" b="1" dirty="0">
                <a:solidFill>
                  <a:srgbClr val="142644"/>
                </a:solidFill>
                <a:latin typeface="Calibri" panose="020F0502020204030204" pitchFamily="34" charset="0"/>
                <a:ea typeface="Calibri" panose="020F0502020204030204" pitchFamily="34" charset="0"/>
              </a:rPr>
              <a:t>HUMAN</a:t>
            </a:r>
          </a:p>
          <a:p>
            <a:pPr lvl="0" algn="ctr">
              <a:lnSpc>
                <a:spcPts val="2500"/>
              </a:lnSpc>
            </a:pPr>
            <a:r>
              <a:rPr lang="en-IE" sz="2300" b="1" dirty="0">
                <a:solidFill>
                  <a:srgbClr val="142644"/>
                </a:solidFill>
                <a:latin typeface="Calibri" panose="020F0502020204030204" pitchFamily="34" charset="0"/>
                <a:ea typeface="Calibri" panose="020F0502020204030204" pitchFamily="34" charset="0"/>
              </a:rPr>
              <a:t>INFLUENCES</a:t>
            </a:r>
            <a:endParaRPr lang="en-IE" sz="2300" b="1" dirty="0">
              <a:solidFill>
                <a:srgbClr val="142644"/>
              </a:solidFill>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7310286F-747A-039E-7B7A-E8CBA6186205}"/>
              </a:ext>
            </a:extLst>
          </p:cNvPr>
          <p:cNvSpPr txBox="1"/>
          <p:nvPr/>
        </p:nvSpPr>
        <p:spPr>
          <a:xfrm>
            <a:off x="5813193" y="3721934"/>
            <a:ext cx="3958680" cy="738023"/>
          </a:xfrm>
          <a:prstGeom prst="rect">
            <a:avLst/>
          </a:prstGeom>
          <a:noFill/>
        </p:spPr>
        <p:txBody>
          <a:bodyPr wrap="square" rtlCol="0">
            <a:spAutoFit/>
          </a:bodyPr>
          <a:lstStyle/>
          <a:p>
            <a:pPr lvl="0" algn="ctr">
              <a:lnSpc>
                <a:spcPts val="2500"/>
              </a:lnSpc>
            </a:pPr>
            <a:r>
              <a:rPr lang="en-IE" sz="2300" b="1" dirty="0">
                <a:solidFill>
                  <a:srgbClr val="142644"/>
                </a:solidFill>
                <a:latin typeface="Calibri" panose="020F0502020204030204" pitchFamily="34" charset="0"/>
                <a:ea typeface="Calibri" panose="020F0502020204030204" pitchFamily="34" charset="0"/>
              </a:rPr>
              <a:t>FUNCTIONAL</a:t>
            </a:r>
          </a:p>
          <a:p>
            <a:pPr lvl="0" algn="ctr">
              <a:lnSpc>
                <a:spcPts val="2500"/>
              </a:lnSpc>
            </a:pPr>
            <a:r>
              <a:rPr lang="en-IE" sz="2300" b="1" dirty="0">
                <a:solidFill>
                  <a:srgbClr val="142644"/>
                </a:solidFill>
                <a:latin typeface="Calibri" panose="020F0502020204030204" pitchFamily="34" charset="0"/>
                <a:ea typeface="Calibri" panose="020F0502020204030204" pitchFamily="34" charset="0"/>
              </a:rPr>
              <a:t>INFLUENCES</a:t>
            </a:r>
            <a:endParaRPr lang="en-IE" sz="2300" b="1" dirty="0">
              <a:solidFill>
                <a:srgbClr val="142644"/>
              </a:solidFill>
              <a:effectLst/>
              <a:latin typeface="Calibri" panose="020F0502020204030204" pitchFamily="34" charset="0"/>
              <a:ea typeface="Calibri" panose="020F0502020204030204" pitchFamily="34" charset="0"/>
            </a:endParaRPr>
          </a:p>
        </p:txBody>
      </p:sp>
      <p:cxnSp>
        <p:nvCxnSpPr>
          <p:cNvPr id="18" name="Straight Connector 17">
            <a:extLst>
              <a:ext uri="{FF2B5EF4-FFF2-40B4-BE49-F238E27FC236}">
                <a16:creationId xmlns:a16="http://schemas.microsoft.com/office/drawing/2014/main" id="{1D7CAF05-DDDE-9EEE-DDDE-7500DCEFD2C2}"/>
              </a:ext>
            </a:extLst>
          </p:cNvPr>
          <p:cNvCxnSpPr/>
          <p:nvPr/>
        </p:nvCxnSpPr>
        <p:spPr>
          <a:xfrm>
            <a:off x="3256156" y="5231590"/>
            <a:ext cx="0" cy="1291873"/>
          </a:xfrm>
          <a:prstGeom prst="line">
            <a:avLst/>
          </a:prstGeom>
          <a:ln w="38100">
            <a:solidFill>
              <a:srgbClr val="36E7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DE40E9-99B0-E5F6-725C-75E01F7D51E4}"/>
              </a:ext>
            </a:extLst>
          </p:cNvPr>
          <p:cNvCxnSpPr/>
          <p:nvPr/>
        </p:nvCxnSpPr>
        <p:spPr>
          <a:xfrm>
            <a:off x="8541834" y="5231590"/>
            <a:ext cx="0" cy="1291873"/>
          </a:xfrm>
          <a:prstGeom prst="line">
            <a:avLst/>
          </a:prstGeom>
          <a:ln w="38100">
            <a:solidFill>
              <a:srgbClr val="C9FF6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542AA27-C34A-62C9-75DD-C3B86C93E509}"/>
              </a:ext>
            </a:extLst>
          </p:cNvPr>
          <p:cNvSpPr txBox="1"/>
          <p:nvPr/>
        </p:nvSpPr>
        <p:spPr>
          <a:xfrm>
            <a:off x="10329529" y="6564699"/>
            <a:ext cx="1862471" cy="276999"/>
          </a:xfrm>
          <a:prstGeom prst="rect">
            <a:avLst/>
          </a:prstGeom>
          <a:noFill/>
        </p:spPr>
        <p:txBody>
          <a:bodyPr wrap="square" rtlCol="0">
            <a:spAutoFit/>
          </a:bodyPr>
          <a:lstStyle/>
          <a:p>
            <a:pPr algn="r"/>
            <a:r>
              <a:rPr lang="en-IE" sz="1200" dirty="0"/>
              <a:t>(SFI, 2017)</a:t>
            </a:r>
          </a:p>
        </p:txBody>
      </p:sp>
    </p:spTree>
    <p:extLst>
      <p:ext uri="{BB962C8B-B14F-4D97-AF65-F5344CB8AC3E}">
        <p14:creationId xmlns:p14="http://schemas.microsoft.com/office/powerpoint/2010/main" val="324769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C503A7-2610-667B-02DD-2A398F85FC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9" name="TextBox 8">
            <a:extLst>
              <a:ext uri="{FF2B5EF4-FFF2-40B4-BE49-F238E27FC236}">
                <a16:creationId xmlns:a16="http://schemas.microsoft.com/office/drawing/2014/main" id="{40E43F13-9EED-AFEC-DAE9-C4336552EB10}"/>
              </a:ext>
            </a:extLst>
          </p:cNvPr>
          <p:cNvSpPr txBox="1"/>
          <p:nvPr/>
        </p:nvSpPr>
        <p:spPr>
          <a:xfrm>
            <a:off x="111511" y="1468249"/>
            <a:ext cx="11987561" cy="677493"/>
          </a:xfrm>
          <a:prstGeom prst="rect">
            <a:avLst/>
          </a:prstGeom>
          <a:noFill/>
        </p:spPr>
        <p:txBody>
          <a:bodyPr wrap="square" rtlCol="0">
            <a:spAutoFit/>
          </a:bodyPr>
          <a:lstStyle/>
          <a:p>
            <a:pPr lvl="0" algn="ctr">
              <a:lnSpc>
                <a:spcPts val="4500"/>
              </a:lnSpc>
            </a:pPr>
            <a:r>
              <a:rPr lang="en-IE" sz="4500" b="1" dirty="0">
                <a:solidFill>
                  <a:srgbClr val="142644"/>
                </a:solidFill>
                <a:effectLst/>
                <a:latin typeface="Calibri" panose="020F0502020204030204" pitchFamily="34" charset="0"/>
                <a:ea typeface="Calibri" panose="020F0502020204030204" pitchFamily="34" charset="0"/>
              </a:rPr>
              <a:t>Sense of belonging </a:t>
            </a:r>
            <a:r>
              <a:rPr lang="en-IE" sz="4500" b="1" dirty="0">
                <a:solidFill>
                  <a:srgbClr val="142644"/>
                </a:solidFill>
                <a:latin typeface="Calibri" panose="020F0502020204030204" pitchFamily="34" charset="0"/>
                <a:ea typeface="Calibri" panose="020F0502020204030204" pitchFamily="34" charset="0"/>
              </a:rPr>
              <a:t>with mathematics</a:t>
            </a:r>
            <a:endParaRPr lang="en-IE" sz="4500" b="1" dirty="0">
              <a:solidFill>
                <a:srgbClr val="142644"/>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0218C299-981D-2561-BD10-0BEFF251D435}"/>
              </a:ext>
            </a:extLst>
          </p:cNvPr>
          <p:cNvSpPr txBox="1"/>
          <p:nvPr/>
        </p:nvSpPr>
        <p:spPr>
          <a:xfrm>
            <a:off x="2760990" y="2453129"/>
            <a:ext cx="8635879" cy="1169551"/>
          </a:xfrm>
          <a:prstGeom prst="rect">
            <a:avLst/>
          </a:prstGeom>
          <a:noFill/>
        </p:spPr>
        <p:txBody>
          <a:bodyPr wrap="square" rtlCol="0">
            <a:spAutoFit/>
          </a:bodyPr>
          <a:lstStyle/>
          <a:p>
            <a:r>
              <a:rPr lang="en-IE" sz="2500" b="1" dirty="0">
                <a:solidFill>
                  <a:srgbClr val="142644"/>
                </a:solidFill>
              </a:rPr>
              <a:t>Student’s sense of belonging in mathematics is a significant predictor of their intention to pursue mathematics in future. </a:t>
            </a:r>
          </a:p>
          <a:p>
            <a:r>
              <a:rPr lang="en-IE" sz="2000" dirty="0">
                <a:solidFill>
                  <a:srgbClr val="142644"/>
                </a:solidFill>
              </a:rPr>
              <a:t>Even when controlling for their opinion of their mathematical ability.</a:t>
            </a:r>
          </a:p>
        </p:txBody>
      </p:sp>
      <p:grpSp>
        <p:nvGrpSpPr>
          <p:cNvPr id="2" name="Group 1">
            <a:extLst>
              <a:ext uri="{FF2B5EF4-FFF2-40B4-BE49-F238E27FC236}">
                <a16:creationId xmlns:a16="http://schemas.microsoft.com/office/drawing/2014/main" id="{65CE61F6-CC75-F672-CAAE-30A39216DD97}"/>
              </a:ext>
            </a:extLst>
          </p:cNvPr>
          <p:cNvGrpSpPr/>
          <p:nvPr/>
        </p:nvGrpSpPr>
        <p:grpSpPr>
          <a:xfrm>
            <a:off x="2832523" y="3954791"/>
            <a:ext cx="9107523" cy="861774"/>
            <a:chOff x="2832523" y="3954791"/>
            <a:chExt cx="9107523" cy="861774"/>
          </a:xfrm>
        </p:grpSpPr>
        <p:pic>
          <p:nvPicPr>
            <p:cNvPr id="17" name="Picture 16">
              <a:extLst>
                <a:ext uri="{FF2B5EF4-FFF2-40B4-BE49-F238E27FC236}">
                  <a16:creationId xmlns:a16="http://schemas.microsoft.com/office/drawing/2014/main" id="{D789495E-BCFD-7154-A20A-B978786B7BF4}"/>
                </a:ext>
              </a:extLst>
            </p:cNvPr>
            <p:cNvPicPr>
              <a:picLocks noChangeAspect="1"/>
            </p:cNvPicPr>
            <p:nvPr/>
          </p:nvPicPr>
          <p:blipFill>
            <a:blip r:embed="rId4"/>
            <a:stretch>
              <a:fillRect/>
            </a:stretch>
          </p:blipFill>
          <p:spPr>
            <a:xfrm rot="914704">
              <a:off x="2832523" y="4022670"/>
              <a:ext cx="986440" cy="676099"/>
            </a:xfrm>
            <a:prstGeom prst="rect">
              <a:avLst/>
            </a:prstGeom>
          </p:spPr>
        </p:pic>
        <p:sp>
          <p:nvSpPr>
            <p:cNvPr id="20" name="TextBox 19">
              <a:extLst>
                <a:ext uri="{FF2B5EF4-FFF2-40B4-BE49-F238E27FC236}">
                  <a16:creationId xmlns:a16="http://schemas.microsoft.com/office/drawing/2014/main" id="{0108FAAC-227A-EE83-1620-F5504BDFCAE0}"/>
                </a:ext>
              </a:extLst>
            </p:cNvPr>
            <p:cNvSpPr txBox="1"/>
            <p:nvPr/>
          </p:nvSpPr>
          <p:spPr>
            <a:xfrm>
              <a:off x="3993444" y="3954791"/>
              <a:ext cx="7946602" cy="861774"/>
            </a:xfrm>
            <a:prstGeom prst="rect">
              <a:avLst/>
            </a:prstGeom>
            <a:noFill/>
          </p:spPr>
          <p:txBody>
            <a:bodyPr wrap="square" rtlCol="0">
              <a:spAutoFit/>
            </a:bodyPr>
            <a:lstStyle/>
            <a:p>
              <a:r>
                <a:rPr lang="en-IE" sz="2500" b="1" dirty="0">
                  <a:solidFill>
                    <a:srgbClr val="142644"/>
                  </a:solidFill>
                </a:rPr>
                <a:t>A stronger sense of belonging led to less feelings of anxiety and more belief in the utility of maths and their ability in it</a:t>
              </a:r>
              <a:endParaRPr lang="en-IE" sz="2000" dirty="0">
                <a:solidFill>
                  <a:srgbClr val="142644"/>
                </a:solidFill>
              </a:endParaRPr>
            </a:p>
          </p:txBody>
        </p:sp>
      </p:grpSp>
      <p:grpSp>
        <p:nvGrpSpPr>
          <p:cNvPr id="3" name="Group 2">
            <a:extLst>
              <a:ext uri="{FF2B5EF4-FFF2-40B4-BE49-F238E27FC236}">
                <a16:creationId xmlns:a16="http://schemas.microsoft.com/office/drawing/2014/main" id="{944AFD11-181F-42F9-C5D0-D5B292678D06}"/>
              </a:ext>
            </a:extLst>
          </p:cNvPr>
          <p:cNvGrpSpPr/>
          <p:nvPr/>
        </p:nvGrpSpPr>
        <p:grpSpPr>
          <a:xfrm>
            <a:off x="4449125" y="5181456"/>
            <a:ext cx="7490921" cy="1246495"/>
            <a:chOff x="4449125" y="5181456"/>
            <a:chExt cx="7490921" cy="1246495"/>
          </a:xfrm>
        </p:grpSpPr>
        <p:pic>
          <p:nvPicPr>
            <p:cNvPr id="21" name="Picture 20">
              <a:extLst>
                <a:ext uri="{FF2B5EF4-FFF2-40B4-BE49-F238E27FC236}">
                  <a16:creationId xmlns:a16="http://schemas.microsoft.com/office/drawing/2014/main" id="{2203E500-2558-43D1-FE0C-044A6BCC5861}"/>
                </a:ext>
              </a:extLst>
            </p:cNvPr>
            <p:cNvPicPr>
              <a:picLocks noChangeAspect="1"/>
            </p:cNvPicPr>
            <p:nvPr/>
          </p:nvPicPr>
          <p:blipFill>
            <a:blip r:embed="rId4"/>
            <a:stretch>
              <a:fillRect/>
            </a:stretch>
          </p:blipFill>
          <p:spPr>
            <a:xfrm rot="914704">
              <a:off x="4449125" y="5249335"/>
              <a:ext cx="986440" cy="676099"/>
            </a:xfrm>
            <a:prstGeom prst="rect">
              <a:avLst/>
            </a:prstGeom>
          </p:spPr>
        </p:pic>
        <p:sp>
          <p:nvSpPr>
            <p:cNvPr id="22" name="TextBox 21">
              <a:extLst>
                <a:ext uri="{FF2B5EF4-FFF2-40B4-BE49-F238E27FC236}">
                  <a16:creationId xmlns:a16="http://schemas.microsoft.com/office/drawing/2014/main" id="{6E3FDB18-B038-D621-940A-B90FE2932053}"/>
                </a:ext>
              </a:extLst>
            </p:cNvPr>
            <p:cNvSpPr txBox="1"/>
            <p:nvPr/>
          </p:nvSpPr>
          <p:spPr>
            <a:xfrm>
              <a:off x="5610046" y="5181456"/>
              <a:ext cx="6330000" cy="1246495"/>
            </a:xfrm>
            <a:prstGeom prst="rect">
              <a:avLst/>
            </a:prstGeom>
            <a:noFill/>
          </p:spPr>
          <p:txBody>
            <a:bodyPr wrap="square" rtlCol="0">
              <a:spAutoFit/>
            </a:bodyPr>
            <a:lstStyle/>
            <a:p>
              <a:r>
                <a:rPr lang="en-IE" sz="2500" b="1" dirty="0">
                  <a:solidFill>
                    <a:srgbClr val="142644"/>
                  </a:solidFill>
                </a:rPr>
                <a:t>A growth mindset correlated with a greater sense of belonging for female students, but not for male students</a:t>
              </a:r>
              <a:endParaRPr lang="en-IE" sz="2000" dirty="0">
                <a:solidFill>
                  <a:srgbClr val="142644"/>
                </a:solidFill>
              </a:endParaRPr>
            </a:p>
          </p:txBody>
        </p:sp>
      </p:grpSp>
      <p:pic>
        <p:nvPicPr>
          <p:cNvPr id="5" name="Picture 4">
            <a:extLst>
              <a:ext uri="{FF2B5EF4-FFF2-40B4-BE49-F238E27FC236}">
                <a16:creationId xmlns:a16="http://schemas.microsoft.com/office/drawing/2014/main" id="{C36B9DD9-ABE4-E25F-C927-E1C7C13FDF07}"/>
              </a:ext>
            </a:extLst>
          </p:cNvPr>
          <p:cNvPicPr>
            <a:picLocks noChangeAspect="1"/>
          </p:cNvPicPr>
          <p:nvPr/>
        </p:nvPicPr>
        <p:blipFill>
          <a:blip r:embed="rId5"/>
          <a:stretch>
            <a:fillRect/>
          </a:stretch>
        </p:blipFill>
        <p:spPr>
          <a:xfrm>
            <a:off x="265206" y="3536170"/>
            <a:ext cx="3087594" cy="3650164"/>
          </a:xfrm>
          <a:prstGeom prst="rect">
            <a:avLst/>
          </a:prstGeom>
        </p:spPr>
      </p:pic>
    </p:spTree>
    <p:extLst>
      <p:ext uri="{BB962C8B-B14F-4D97-AF65-F5344CB8AC3E}">
        <p14:creationId xmlns:p14="http://schemas.microsoft.com/office/powerpoint/2010/main" val="26126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FE0B8C-D058-6E42-3DD7-BAF79ED9617F}"/>
              </a:ext>
            </a:extLst>
          </p:cNvPr>
          <p:cNvSpPr/>
          <p:nvPr/>
        </p:nvSpPr>
        <p:spPr>
          <a:xfrm>
            <a:off x="0" y="0"/>
            <a:ext cx="12192000" cy="6858000"/>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7504D1-6BBE-39C4-11C7-A6D712998545}"/>
              </a:ext>
            </a:extLst>
          </p:cNvPr>
          <p:cNvSpPr txBox="1"/>
          <p:nvPr/>
        </p:nvSpPr>
        <p:spPr>
          <a:xfrm>
            <a:off x="551347" y="1730635"/>
            <a:ext cx="11089305" cy="707886"/>
          </a:xfrm>
          <a:prstGeom prst="rect">
            <a:avLst/>
          </a:prstGeom>
          <a:noFill/>
        </p:spPr>
        <p:txBody>
          <a:bodyPr wrap="square" rtlCol="0">
            <a:spAutoFit/>
          </a:bodyPr>
          <a:lstStyle/>
          <a:p>
            <a:pPr algn="ctr"/>
            <a:r>
              <a:rPr lang="en-US" sz="4000" b="1" dirty="0">
                <a:solidFill>
                  <a:schemeClr val="bg1"/>
                </a:solidFill>
              </a:rPr>
              <a:t>Fixed versus Growth mindset</a:t>
            </a:r>
            <a:endParaRPr lang="en-IE" sz="4000" b="1" dirty="0">
              <a:solidFill>
                <a:schemeClr val="bg1"/>
              </a:solidFill>
            </a:endParaRPr>
          </a:p>
        </p:txBody>
      </p:sp>
      <p:pic>
        <p:nvPicPr>
          <p:cNvPr id="6" name="Picture 5">
            <a:extLst>
              <a:ext uri="{FF2B5EF4-FFF2-40B4-BE49-F238E27FC236}">
                <a16:creationId xmlns:a16="http://schemas.microsoft.com/office/drawing/2014/main" id="{39107ECF-8CBE-8FBF-947E-F2C283BECE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1" y="92845"/>
            <a:ext cx="2760991" cy="1548589"/>
          </a:xfrm>
          <a:prstGeom prst="rect">
            <a:avLst/>
          </a:prstGeom>
        </p:spPr>
      </p:pic>
      <p:pic>
        <p:nvPicPr>
          <p:cNvPr id="18" name="Picture 17">
            <a:extLst>
              <a:ext uri="{FF2B5EF4-FFF2-40B4-BE49-F238E27FC236}">
                <a16:creationId xmlns:a16="http://schemas.microsoft.com/office/drawing/2014/main" id="{28D517E7-6116-77F1-39D9-13AA010D4745}"/>
              </a:ext>
            </a:extLst>
          </p:cNvPr>
          <p:cNvPicPr>
            <a:picLocks noChangeAspect="1"/>
          </p:cNvPicPr>
          <p:nvPr/>
        </p:nvPicPr>
        <p:blipFill>
          <a:blip r:embed="rId4"/>
          <a:stretch>
            <a:fillRect/>
          </a:stretch>
        </p:blipFill>
        <p:spPr>
          <a:xfrm>
            <a:off x="6553904" y="3113768"/>
            <a:ext cx="2658307" cy="2911479"/>
          </a:xfrm>
          <a:prstGeom prst="rect">
            <a:avLst/>
          </a:prstGeom>
        </p:spPr>
      </p:pic>
      <p:pic>
        <p:nvPicPr>
          <p:cNvPr id="19" name="Picture 18">
            <a:extLst>
              <a:ext uri="{FF2B5EF4-FFF2-40B4-BE49-F238E27FC236}">
                <a16:creationId xmlns:a16="http://schemas.microsoft.com/office/drawing/2014/main" id="{50A5ACEB-FD99-E3F5-53CC-2FBC7E70823E}"/>
              </a:ext>
            </a:extLst>
          </p:cNvPr>
          <p:cNvPicPr>
            <a:picLocks noChangeAspect="1"/>
          </p:cNvPicPr>
          <p:nvPr/>
        </p:nvPicPr>
        <p:blipFill>
          <a:blip r:embed="rId5"/>
          <a:stretch>
            <a:fillRect/>
          </a:stretch>
        </p:blipFill>
        <p:spPr>
          <a:xfrm>
            <a:off x="3137480" y="3113768"/>
            <a:ext cx="2658307" cy="2911479"/>
          </a:xfrm>
          <a:prstGeom prst="rect">
            <a:avLst/>
          </a:prstGeom>
        </p:spPr>
      </p:pic>
    </p:spTree>
    <p:extLst>
      <p:ext uri="{BB962C8B-B14F-4D97-AF65-F5344CB8AC3E}">
        <p14:creationId xmlns:p14="http://schemas.microsoft.com/office/powerpoint/2010/main" val="3479673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DEB411-7225-3381-2693-B89906778937}"/>
              </a:ext>
            </a:extLst>
          </p:cNvPr>
          <p:cNvPicPr>
            <a:picLocks noChangeAspect="1"/>
          </p:cNvPicPr>
          <p:nvPr/>
        </p:nvPicPr>
        <p:blipFill>
          <a:blip r:embed="rId3"/>
          <a:stretch>
            <a:fillRect/>
          </a:stretch>
        </p:blipFill>
        <p:spPr>
          <a:xfrm rot="20738876">
            <a:off x="5002692" y="-1891907"/>
            <a:ext cx="4976586" cy="6209318"/>
          </a:xfrm>
          <a:prstGeom prst="rect">
            <a:avLst/>
          </a:prstGeom>
        </p:spPr>
      </p:pic>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667267" y="1983861"/>
            <a:ext cx="5091276" cy="550856"/>
          </a:xfrm>
          <a:prstGeom prst="rect">
            <a:avLst/>
          </a:prstGeom>
          <a:noFill/>
        </p:spPr>
        <p:txBody>
          <a:bodyPr wrap="square" rtlCol="0">
            <a:spAutoFit/>
          </a:bodyPr>
          <a:lstStyle/>
          <a:p>
            <a:pPr>
              <a:lnSpc>
                <a:spcPts val="3500"/>
              </a:lnSpc>
            </a:pPr>
            <a:r>
              <a:rPr lang="en-IE" sz="3600" b="1" dirty="0">
                <a:solidFill>
                  <a:srgbClr val="142644"/>
                </a:solidFill>
              </a:rPr>
              <a:t>Giving praise for effort</a:t>
            </a:r>
            <a:endParaRPr lang="en-US" sz="3500" b="1" dirty="0">
              <a:solidFill>
                <a:srgbClr val="142644"/>
              </a:solidFill>
            </a:endParaRPr>
          </a:p>
        </p:txBody>
      </p:sp>
      <p:sp>
        <p:nvSpPr>
          <p:cNvPr id="11" name="TextBox 10">
            <a:extLst>
              <a:ext uri="{FF2B5EF4-FFF2-40B4-BE49-F238E27FC236}">
                <a16:creationId xmlns:a16="http://schemas.microsoft.com/office/drawing/2014/main" id="{50DD56E2-26CE-41D2-8B6B-BF74B9349A5C}"/>
              </a:ext>
            </a:extLst>
          </p:cNvPr>
          <p:cNvSpPr txBox="1"/>
          <p:nvPr/>
        </p:nvSpPr>
        <p:spPr>
          <a:xfrm>
            <a:off x="667267" y="2643594"/>
            <a:ext cx="5951247" cy="1708160"/>
          </a:xfrm>
          <a:prstGeom prst="rect">
            <a:avLst/>
          </a:prstGeom>
          <a:noFill/>
        </p:spPr>
        <p:txBody>
          <a:bodyPr wrap="square" rtlCol="0">
            <a:spAutoFit/>
          </a:bodyPr>
          <a:lstStyle/>
          <a:p>
            <a:r>
              <a:rPr lang="en-IE" sz="1500" dirty="0">
                <a:solidFill>
                  <a:srgbClr val="142644"/>
                </a:solidFill>
              </a:rPr>
              <a:t>When children aged 1-3 are praised for effort instead of their achievement, it impacts their mindsets later in their life at ages 7-8</a:t>
            </a:r>
          </a:p>
          <a:p>
            <a:endParaRPr lang="en-IE" sz="1500" dirty="0">
              <a:solidFill>
                <a:srgbClr val="142644"/>
              </a:solidFill>
            </a:endParaRPr>
          </a:p>
          <a:p>
            <a:r>
              <a:rPr lang="en-IE" sz="1500" dirty="0">
                <a:solidFill>
                  <a:srgbClr val="142644"/>
                </a:solidFill>
              </a:rPr>
              <a:t>Children praised for effort are more likely to:</a:t>
            </a:r>
          </a:p>
          <a:p>
            <a:pPr marL="742950" lvl="1" indent="-285750">
              <a:buFont typeface="Arial" panose="020B0604020202020204" pitchFamily="34" charset="0"/>
              <a:buChar char="•"/>
            </a:pPr>
            <a:r>
              <a:rPr lang="en-IE" sz="1500" dirty="0">
                <a:solidFill>
                  <a:srgbClr val="142644"/>
                </a:solidFill>
              </a:rPr>
              <a:t>Believe that you build on learning</a:t>
            </a:r>
          </a:p>
          <a:p>
            <a:pPr marL="742950" lvl="1" indent="-285750">
              <a:buFont typeface="Arial" panose="020B0604020202020204" pitchFamily="34" charset="0"/>
              <a:buChar char="•"/>
            </a:pPr>
            <a:r>
              <a:rPr lang="en-IE" sz="1500" dirty="0">
                <a:solidFill>
                  <a:srgbClr val="142644"/>
                </a:solidFill>
              </a:rPr>
              <a:t>Prefer challenging tasks</a:t>
            </a:r>
          </a:p>
          <a:p>
            <a:pPr marL="742950" lvl="1" indent="-285750">
              <a:buFont typeface="Arial" panose="020B0604020202020204" pitchFamily="34" charset="0"/>
              <a:buChar char="•"/>
            </a:pPr>
            <a:r>
              <a:rPr lang="en-IE" sz="1500" dirty="0">
                <a:solidFill>
                  <a:srgbClr val="142644"/>
                </a:solidFill>
              </a:rPr>
              <a:t>Attribute success and failure to effort</a:t>
            </a:r>
          </a:p>
        </p:txBody>
      </p:sp>
      <p:pic>
        <p:nvPicPr>
          <p:cNvPr id="7" name="Picture 6">
            <a:extLst>
              <a:ext uri="{FF2B5EF4-FFF2-40B4-BE49-F238E27FC236}">
                <a16:creationId xmlns:a16="http://schemas.microsoft.com/office/drawing/2014/main" id="{20A52E42-89B1-D7DA-98C0-B08F65EB1E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7585408" y="10"/>
            <a:ext cx="4635571" cy="6857990"/>
          </a:xfrm>
          <a:prstGeom prst="rect">
            <a:avLst/>
          </a:prstGeom>
          <a:effectLst/>
        </p:spPr>
      </p:pic>
      <p:sp>
        <p:nvSpPr>
          <p:cNvPr id="4" name="Rounded Rectangle 3">
            <a:extLst>
              <a:ext uri="{FF2B5EF4-FFF2-40B4-BE49-F238E27FC236}">
                <a16:creationId xmlns:a16="http://schemas.microsoft.com/office/drawing/2014/main" id="{932D5B0C-2B5D-3EE1-679D-E603403EE429}"/>
              </a:ext>
            </a:extLst>
          </p:cNvPr>
          <p:cNvSpPr/>
          <p:nvPr/>
        </p:nvSpPr>
        <p:spPr>
          <a:xfrm>
            <a:off x="736846" y="4684682"/>
            <a:ext cx="3053919" cy="1162975"/>
          </a:xfrm>
          <a:prstGeom prst="round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EF831E-8EA1-FF21-C664-AA2AF7E6FE36}"/>
              </a:ext>
            </a:extLst>
          </p:cNvPr>
          <p:cNvSpPr txBox="1"/>
          <p:nvPr/>
        </p:nvSpPr>
        <p:spPr>
          <a:xfrm>
            <a:off x="826029" y="4804504"/>
            <a:ext cx="2816861" cy="923330"/>
          </a:xfrm>
          <a:prstGeom prst="rect">
            <a:avLst/>
          </a:prstGeom>
          <a:noFill/>
        </p:spPr>
        <p:txBody>
          <a:bodyPr wrap="none" rtlCol="0">
            <a:spAutoFit/>
          </a:bodyPr>
          <a:lstStyle/>
          <a:p>
            <a:pPr algn="ctr"/>
            <a:r>
              <a:rPr lang="en-IE" b="1" dirty="0">
                <a:solidFill>
                  <a:srgbClr val="C9FF66"/>
                </a:solidFill>
              </a:rPr>
              <a:t>Praising for effort: </a:t>
            </a:r>
          </a:p>
          <a:p>
            <a:pPr algn="ctr"/>
            <a:r>
              <a:rPr lang="en-IE" dirty="0">
                <a:solidFill>
                  <a:schemeClr val="bg1"/>
                </a:solidFill>
              </a:rPr>
              <a:t>“</a:t>
            </a:r>
            <a:r>
              <a:rPr lang="en-IE" i="1" dirty="0">
                <a:solidFill>
                  <a:schemeClr val="bg1"/>
                </a:solidFill>
              </a:rPr>
              <a:t>you must have tried hard</a:t>
            </a:r>
            <a:r>
              <a:rPr lang="en-IE" dirty="0">
                <a:solidFill>
                  <a:schemeClr val="bg1"/>
                </a:solidFill>
              </a:rPr>
              <a:t>”, </a:t>
            </a:r>
          </a:p>
          <a:p>
            <a:pPr algn="ctr"/>
            <a:r>
              <a:rPr lang="en-IE" dirty="0">
                <a:solidFill>
                  <a:schemeClr val="bg1"/>
                </a:solidFill>
              </a:rPr>
              <a:t>“</a:t>
            </a:r>
            <a:r>
              <a:rPr lang="en-IE" i="1" dirty="0">
                <a:solidFill>
                  <a:schemeClr val="bg1"/>
                </a:solidFill>
              </a:rPr>
              <a:t>good job drawing</a:t>
            </a:r>
            <a:r>
              <a:rPr lang="en-IE" dirty="0">
                <a:solidFill>
                  <a:schemeClr val="bg1"/>
                </a:solidFill>
              </a:rPr>
              <a:t>”</a:t>
            </a:r>
          </a:p>
        </p:txBody>
      </p:sp>
      <p:sp>
        <p:nvSpPr>
          <p:cNvPr id="13" name="Rounded Rectangle 12">
            <a:extLst>
              <a:ext uri="{FF2B5EF4-FFF2-40B4-BE49-F238E27FC236}">
                <a16:creationId xmlns:a16="http://schemas.microsoft.com/office/drawing/2014/main" id="{0075E4CE-C630-8B9B-A441-7E557C1A8BEE}"/>
              </a:ext>
            </a:extLst>
          </p:cNvPr>
          <p:cNvSpPr/>
          <p:nvPr/>
        </p:nvSpPr>
        <p:spPr>
          <a:xfrm>
            <a:off x="3906175" y="4684682"/>
            <a:ext cx="3053919" cy="1162975"/>
          </a:xfrm>
          <a:prstGeom prst="round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454200-66AC-0B8C-8085-EB0CC4239BD4}"/>
              </a:ext>
            </a:extLst>
          </p:cNvPr>
          <p:cNvSpPr txBox="1"/>
          <p:nvPr/>
        </p:nvSpPr>
        <p:spPr>
          <a:xfrm>
            <a:off x="3938870" y="4804504"/>
            <a:ext cx="2905814" cy="923330"/>
          </a:xfrm>
          <a:prstGeom prst="rect">
            <a:avLst/>
          </a:prstGeom>
          <a:noFill/>
        </p:spPr>
        <p:txBody>
          <a:bodyPr wrap="square" rtlCol="0">
            <a:spAutoFit/>
          </a:bodyPr>
          <a:lstStyle/>
          <a:p>
            <a:pPr algn="ctr"/>
            <a:r>
              <a:rPr lang="en-IE" b="1" dirty="0">
                <a:solidFill>
                  <a:srgbClr val="C9FF66"/>
                </a:solidFill>
              </a:rPr>
              <a:t>Praising for achievement:</a:t>
            </a:r>
          </a:p>
          <a:p>
            <a:pPr algn="ctr"/>
            <a:r>
              <a:rPr lang="en-IE" dirty="0">
                <a:solidFill>
                  <a:schemeClr val="bg1"/>
                </a:solidFill>
              </a:rPr>
              <a:t>“</a:t>
            </a:r>
            <a:r>
              <a:rPr lang="en-IE" i="1" dirty="0">
                <a:solidFill>
                  <a:schemeClr val="bg1"/>
                </a:solidFill>
              </a:rPr>
              <a:t>You’re so smart</a:t>
            </a:r>
            <a:r>
              <a:rPr lang="en-IE" dirty="0">
                <a:solidFill>
                  <a:schemeClr val="bg1"/>
                </a:solidFill>
              </a:rPr>
              <a:t>”, </a:t>
            </a:r>
          </a:p>
          <a:p>
            <a:pPr algn="ctr"/>
            <a:r>
              <a:rPr lang="en-IE" dirty="0">
                <a:solidFill>
                  <a:schemeClr val="bg1"/>
                </a:solidFill>
              </a:rPr>
              <a:t>“</a:t>
            </a:r>
            <a:r>
              <a:rPr lang="en-IE" i="1" dirty="0">
                <a:solidFill>
                  <a:schemeClr val="bg1"/>
                </a:solidFill>
              </a:rPr>
              <a:t>good boy/girl</a:t>
            </a:r>
            <a:r>
              <a:rPr lang="en-IE" dirty="0">
                <a:solidFill>
                  <a:schemeClr val="bg1"/>
                </a:solidFill>
              </a:rPr>
              <a:t>”</a:t>
            </a:r>
          </a:p>
        </p:txBody>
      </p:sp>
    </p:spTree>
    <p:extLst>
      <p:ext uri="{BB962C8B-B14F-4D97-AF65-F5344CB8AC3E}">
        <p14:creationId xmlns:p14="http://schemas.microsoft.com/office/powerpoint/2010/main" val="2237515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5A8581-FE4F-6F22-839F-E25461969E33}"/>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BE76EB6-F181-3B78-19D6-331E237A98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6" name="Picture 5" descr="A person standing next to a yellow truck&#10;&#10;Description automatically generated with medium confidence">
            <a:hlinkClick r:id="rId4"/>
            <a:extLst>
              <a:ext uri="{FF2B5EF4-FFF2-40B4-BE49-F238E27FC236}">
                <a16:creationId xmlns:a16="http://schemas.microsoft.com/office/drawing/2014/main" id="{3E09BCE5-DA2E-F307-7FAF-7C6F58F191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6819" y="1902461"/>
            <a:ext cx="1616613" cy="1637407"/>
          </a:xfrm>
          <a:prstGeom prst="rect">
            <a:avLst/>
          </a:prstGeom>
        </p:spPr>
      </p:pic>
      <p:pic>
        <p:nvPicPr>
          <p:cNvPr id="7" name="Picture 6" descr="A picture containing military uniform, person, clothing, outdoor&#10;&#10;Description automatically generated">
            <a:hlinkClick r:id="rId6"/>
            <a:extLst>
              <a:ext uri="{FF2B5EF4-FFF2-40B4-BE49-F238E27FC236}">
                <a16:creationId xmlns:a16="http://schemas.microsoft.com/office/drawing/2014/main" id="{D743E7C4-1186-E900-54CD-2DA5C17B12A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9880" y="4366245"/>
            <a:ext cx="1605962" cy="1640296"/>
          </a:xfrm>
          <a:prstGeom prst="rect">
            <a:avLst/>
          </a:prstGeom>
        </p:spPr>
      </p:pic>
      <p:pic>
        <p:nvPicPr>
          <p:cNvPr id="8" name="Picture 7" descr="A picture containing person, outdoor&#10;&#10;Description automatically generated">
            <a:hlinkClick r:id="rId8"/>
            <a:extLst>
              <a:ext uri="{FF2B5EF4-FFF2-40B4-BE49-F238E27FC236}">
                <a16:creationId xmlns:a16="http://schemas.microsoft.com/office/drawing/2014/main" id="{B9562173-6AA3-1619-A4C8-520E70A667D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91581" y="3146392"/>
            <a:ext cx="1616613" cy="1667808"/>
          </a:xfrm>
          <a:prstGeom prst="rect">
            <a:avLst/>
          </a:prstGeom>
        </p:spPr>
      </p:pic>
      <p:pic>
        <p:nvPicPr>
          <p:cNvPr id="9" name="Picture 8" descr="A picture containing building, person, outdoor&#10;&#10;Description automatically generated">
            <a:hlinkClick r:id="rId10"/>
            <a:extLst>
              <a:ext uri="{FF2B5EF4-FFF2-40B4-BE49-F238E27FC236}">
                <a16:creationId xmlns:a16="http://schemas.microsoft.com/office/drawing/2014/main" id="{50D3691A-F468-229B-F036-E648E621ACC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680054" y="4364325"/>
            <a:ext cx="1643309" cy="1802851"/>
          </a:xfrm>
          <a:prstGeom prst="rect">
            <a:avLst/>
          </a:prstGeom>
        </p:spPr>
      </p:pic>
      <p:pic>
        <p:nvPicPr>
          <p:cNvPr id="10" name="Picture 9" descr="A picture containing person, person&#10;&#10;Description automatically generated">
            <a:hlinkClick r:id="rId12"/>
            <a:extLst>
              <a:ext uri="{FF2B5EF4-FFF2-40B4-BE49-F238E27FC236}">
                <a16:creationId xmlns:a16="http://schemas.microsoft.com/office/drawing/2014/main" id="{8F9F9893-180C-0CE9-E80D-637FC0A0A3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44836" y="4400319"/>
            <a:ext cx="1605962" cy="2007452"/>
          </a:xfrm>
          <a:prstGeom prst="rect">
            <a:avLst/>
          </a:prstGeom>
        </p:spPr>
      </p:pic>
      <p:pic>
        <p:nvPicPr>
          <p:cNvPr id="11" name="Picture 10" descr="A person smiling for the camera&#10;&#10;Description automatically generated with low confidence">
            <a:hlinkClick r:id="rId14"/>
            <a:extLst>
              <a:ext uri="{FF2B5EF4-FFF2-40B4-BE49-F238E27FC236}">
                <a16:creationId xmlns:a16="http://schemas.microsoft.com/office/drawing/2014/main" id="{F938A61C-3F03-B949-2CB0-8A99802428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40400" y="1302016"/>
            <a:ext cx="1584123" cy="1980153"/>
          </a:xfrm>
          <a:prstGeom prst="rect">
            <a:avLst/>
          </a:prstGeom>
        </p:spPr>
      </p:pic>
      <p:pic>
        <p:nvPicPr>
          <p:cNvPr id="12" name="Picture 11" descr="A person wearing glasses&#10;&#10;Description automatically generated with medium confidence">
            <a:hlinkClick r:id="rId16"/>
            <a:extLst>
              <a:ext uri="{FF2B5EF4-FFF2-40B4-BE49-F238E27FC236}">
                <a16:creationId xmlns:a16="http://schemas.microsoft.com/office/drawing/2014/main" id="{C6200736-9E17-2542-7D65-10AF7880B69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558452" y="-37029"/>
            <a:ext cx="1600837" cy="1741075"/>
          </a:xfrm>
          <a:prstGeom prst="rect">
            <a:avLst/>
          </a:prstGeom>
        </p:spPr>
      </p:pic>
      <p:pic>
        <p:nvPicPr>
          <p:cNvPr id="13" name="Picture 12" descr="A picture containing building, person, outdoor, clothing&#10;&#10;Description automatically generated">
            <a:extLst>
              <a:ext uri="{FF2B5EF4-FFF2-40B4-BE49-F238E27FC236}">
                <a16:creationId xmlns:a16="http://schemas.microsoft.com/office/drawing/2014/main" id="{D16E3206-811B-290F-2568-CAFC0F2B39C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33725" y="1315929"/>
            <a:ext cx="1579884" cy="1974855"/>
          </a:xfrm>
          <a:prstGeom prst="rect">
            <a:avLst/>
          </a:prstGeom>
        </p:spPr>
      </p:pic>
      <p:pic>
        <p:nvPicPr>
          <p:cNvPr id="14" name="Picture 13" descr="A person smiling at the camera&#10;&#10;Description automatically generated with low confidence">
            <a:hlinkClick r:id="rId19"/>
            <a:extLst>
              <a:ext uri="{FF2B5EF4-FFF2-40B4-BE49-F238E27FC236}">
                <a16:creationId xmlns:a16="http://schemas.microsoft.com/office/drawing/2014/main" id="{1599EE04-A518-D75C-D80D-3044092D1B9B}"/>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365546" y="3146723"/>
            <a:ext cx="1636285" cy="1534635"/>
          </a:xfrm>
          <a:prstGeom prst="rect">
            <a:avLst/>
          </a:prstGeom>
        </p:spPr>
      </p:pic>
      <p:pic>
        <p:nvPicPr>
          <p:cNvPr id="15" name="Picture 14" descr="A picture containing person&#10;&#10;Description automatically generated">
            <a:hlinkClick r:id="rId21"/>
            <a:extLst>
              <a:ext uri="{FF2B5EF4-FFF2-40B4-BE49-F238E27FC236}">
                <a16:creationId xmlns:a16="http://schemas.microsoft.com/office/drawing/2014/main" id="{BCBBC312-6DC9-FD9A-03E9-377100283D5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962934" y="662127"/>
            <a:ext cx="1616613" cy="1600994"/>
          </a:xfrm>
          <a:prstGeom prst="rect">
            <a:avLst/>
          </a:prstGeom>
        </p:spPr>
      </p:pic>
      <p:pic>
        <p:nvPicPr>
          <p:cNvPr id="19" name="Picture 18">
            <a:hlinkClick r:id="rId4"/>
            <a:extLst>
              <a:ext uri="{FF2B5EF4-FFF2-40B4-BE49-F238E27FC236}">
                <a16:creationId xmlns:a16="http://schemas.microsoft.com/office/drawing/2014/main" id="{F696C5E3-4F5B-0BAA-76BA-A5D01E1DD69D}"/>
              </a:ext>
            </a:extLst>
          </p:cNvPr>
          <p:cNvPicPr>
            <a:picLocks noChangeAspect="1"/>
          </p:cNvPicPr>
          <p:nvPr/>
        </p:nvPicPr>
        <p:blipFill>
          <a:blip r:embed="rId23"/>
          <a:stretch>
            <a:fillRect/>
          </a:stretch>
        </p:blipFill>
        <p:spPr>
          <a:xfrm>
            <a:off x="-170788" y="2661024"/>
            <a:ext cx="2862483" cy="1486644"/>
          </a:xfrm>
          <a:prstGeom prst="rect">
            <a:avLst/>
          </a:prstGeom>
        </p:spPr>
      </p:pic>
      <p:sp>
        <p:nvSpPr>
          <p:cNvPr id="22" name="TextBox 21">
            <a:hlinkClick r:id="rId4"/>
            <a:extLst>
              <a:ext uri="{FF2B5EF4-FFF2-40B4-BE49-F238E27FC236}">
                <a16:creationId xmlns:a16="http://schemas.microsoft.com/office/drawing/2014/main" id="{DE5BFB7D-1BFF-9582-7611-344CF51AB4E1}"/>
              </a:ext>
            </a:extLst>
          </p:cNvPr>
          <p:cNvSpPr txBox="1"/>
          <p:nvPr/>
        </p:nvSpPr>
        <p:spPr>
          <a:xfrm rot="20833715">
            <a:off x="303721" y="3238502"/>
            <a:ext cx="18344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Emily Clarke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Apprentice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Electrician, ESB</a:t>
            </a:r>
          </a:p>
        </p:txBody>
      </p:sp>
      <p:pic>
        <p:nvPicPr>
          <p:cNvPr id="33" name="Picture 32">
            <a:hlinkClick r:id="rId6"/>
            <a:extLst>
              <a:ext uri="{FF2B5EF4-FFF2-40B4-BE49-F238E27FC236}">
                <a16:creationId xmlns:a16="http://schemas.microsoft.com/office/drawing/2014/main" id="{2D5AC52C-BB49-B9F5-BB07-1AF994073771}"/>
              </a:ext>
            </a:extLst>
          </p:cNvPr>
          <p:cNvPicPr>
            <a:picLocks noChangeAspect="1"/>
          </p:cNvPicPr>
          <p:nvPr/>
        </p:nvPicPr>
        <p:blipFill>
          <a:blip r:embed="rId23"/>
          <a:stretch>
            <a:fillRect/>
          </a:stretch>
        </p:blipFill>
        <p:spPr>
          <a:xfrm>
            <a:off x="173700" y="5169141"/>
            <a:ext cx="2862483" cy="1486644"/>
          </a:xfrm>
          <a:prstGeom prst="rect">
            <a:avLst/>
          </a:prstGeom>
        </p:spPr>
      </p:pic>
      <p:sp>
        <p:nvSpPr>
          <p:cNvPr id="34" name="TextBox 33">
            <a:hlinkClick r:id="rId6"/>
            <a:extLst>
              <a:ext uri="{FF2B5EF4-FFF2-40B4-BE49-F238E27FC236}">
                <a16:creationId xmlns:a16="http://schemas.microsoft.com/office/drawing/2014/main" id="{1D0BBF8D-16FB-0455-E7B2-31547F3EB7E5}"/>
              </a:ext>
            </a:extLst>
          </p:cNvPr>
          <p:cNvSpPr txBox="1"/>
          <p:nvPr/>
        </p:nvSpPr>
        <p:spPr>
          <a:xfrm rot="20833715">
            <a:off x="286600" y="5778957"/>
            <a:ext cx="23999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Sharon McManus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(Commandant)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Army Engineer Officer</a:t>
            </a:r>
          </a:p>
        </p:txBody>
      </p:sp>
      <p:pic>
        <p:nvPicPr>
          <p:cNvPr id="37" name="Picture 36">
            <a:hlinkClick r:id="rId21"/>
            <a:extLst>
              <a:ext uri="{FF2B5EF4-FFF2-40B4-BE49-F238E27FC236}">
                <a16:creationId xmlns:a16="http://schemas.microsoft.com/office/drawing/2014/main" id="{FEBA3A54-DDEC-F781-428C-FEB6129936F4}"/>
              </a:ext>
            </a:extLst>
          </p:cNvPr>
          <p:cNvPicPr>
            <a:picLocks noChangeAspect="1"/>
          </p:cNvPicPr>
          <p:nvPr/>
        </p:nvPicPr>
        <p:blipFill>
          <a:blip r:embed="rId23"/>
          <a:stretch>
            <a:fillRect/>
          </a:stretch>
        </p:blipFill>
        <p:spPr>
          <a:xfrm>
            <a:off x="2787405" y="1366616"/>
            <a:ext cx="2862483" cy="1486644"/>
          </a:xfrm>
          <a:prstGeom prst="rect">
            <a:avLst/>
          </a:prstGeom>
        </p:spPr>
      </p:pic>
      <p:sp>
        <p:nvSpPr>
          <p:cNvPr id="38" name="TextBox 37">
            <a:hlinkClick r:id="rId21"/>
            <a:extLst>
              <a:ext uri="{FF2B5EF4-FFF2-40B4-BE49-F238E27FC236}">
                <a16:creationId xmlns:a16="http://schemas.microsoft.com/office/drawing/2014/main" id="{46BA9BA1-078E-42C1-C2EF-B7DD73515DD2}"/>
              </a:ext>
            </a:extLst>
          </p:cNvPr>
          <p:cNvSpPr txBox="1"/>
          <p:nvPr/>
        </p:nvSpPr>
        <p:spPr>
          <a:xfrm rot="20833715">
            <a:off x="2857189" y="2030374"/>
            <a:ext cx="24861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Sharon Sweeney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Fashion Designer</a:t>
            </a:r>
          </a:p>
        </p:txBody>
      </p:sp>
      <p:pic>
        <p:nvPicPr>
          <p:cNvPr id="39" name="Picture 38">
            <a:hlinkClick r:id="rId8"/>
            <a:extLst>
              <a:ext uri="{FF2B5EF4-FFF2-40B4-BE49-F238E27FC236}">
                <a16:creationId xmlns:a16="http://schemas.microsoft.com/office/drawing/2014/main" id="{DC9809A9-A10F-DDDF-C007-16793B8A3BB2}"/>
              </a:ext>
            </a:extLst>
          </p:cNvPr>
          <p:cNvPicPr>
            <a:picLocks noChangeAspect="1"/>
          </p:cNvPicPr>
          <p:nvPr/>
        </p:nvPicPr>
        <p:blipFill>
          <a:blip r:embed="rId23"/>
          <a:stretch>
            <a:fillRect/>
          </a:stretch>
        </p:blipFill>
        <p:spPr>
          <a:xfrm>
            <a:off x="2716053" y="3904556"/>
            <a:ext cx="2862483" cy="1486644"/>
          </a:xfrm>
          <a:prstGeom prst="rect">
            <a:avLst/>
          </a:prstGeom>
        </p:spPr>
      </p:pic>
      <p:pic>
        <p:nvPicPr>
          <p:cNvPr id="55" name="Picture 54">
            <a:extLst>
              <a:ext uri="{FF2B5EF4-FFF2-40B4-BE49-F238E27FC236}">
                <a16:creationId xmlns:a16="http://schemas.microsoft.com/office/drawing/2014/main" id="{62F3D1D0-51A9-2196-1C37-64BF9F9E0C30}"/>
              </a:ext>
            </a:extLst>
          </p:cNvPr>
          <p:cNvPicPr>
            <a:picLocks noChangeAspect="1"/>
          </p:cNvPicPr>
          <p:nvPr/>
        </p:nvPicPr>
        <p:blipFill>
          <a:blip r:embed="rId23"/>
          <a:stretch>
            <a:fillRect/>
          </a:stretch>
        </p:blipFill>
        <p:spPr>
          <a:xfrm>
            <a:off x="5121467" y="2310588"/>
            <a:ext cx="2862483" cy="1486644"/>
          </a:xfrm>
          <a:prstGeom prst="rect">
            <a:avLst/>
          </a:prstGeom>
        </p:spPr>
      </p:pic>
      <p:pic>
        <p:nvPicPr>
          <p:cNvPr id="57" name="Picture 56">
            <a:hlinkClick r:id="rId12"/>
            <a:extLst>
              <a:ext uri="{FF2B5EF4-FFF2-40B4-BE49-F238E27FC236}">
                <a16:creationId xmlns:a16="http://schemas.microsoft.com/office/drawing/2014/main" id="{20BBC867-02E7-B485-A67E-7487D8D0533D}"/>
              </a:ext>
            </a:extLst>
          </p:cNvPr>
          <p:cNvPicPr>
            <a:picLocks noChangeAspect="1"/>
          </p:cNvPicPr>
          <p:nvPr/>
        </p:nvPicPr>
        <p:blipFill>
          <a:blip r:embed="rId23"/>
          <a:stretch>
            <a:fillRect/>
          </a:stretch>
        </p:blipFill>
        <p:spPr>
          <a:xfrm>
            <a:off x="5158656" y="5382462"/>
            <a:ext cx="2862483" cy="1486644"/>
          </a:xfrm>
          <a:prstGeom prst="rect">
            <a:avLst/>
          </a:prstGeom>
        </p:spPr>
      </p:pic>
      <p:sp>
        <p:nvSpPr>
          <p:cNvPr id="58" name="TextBox 57">
            <a:extLst>
              <a:ext uri="{FF2B5EF4-FFF2-40B4-BE49-F238E27FC236}">
                <a16:creationId xmlns:a16="http://schemas.microsoft.com/office/drawing/2014/main" id="{7AD69A6D-61BD-F227-ECAF-EF5B1141BF79}"/>
              </a:ext>
            </a:extLst>
          </p:cNvPr>
          <p:cNvSpPr txBox="1"/>
          <p:nvPr/>
        </p:nvSpPr>
        <p:spPr>
          <a:xfrm rot="20833715">
            <a:off x="5182643" y="2905802"/>
            <a:ext cx="20096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Riana Roche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Engineering Manager at Etsy</a:t>
            </a:r>
          </a:p>
        </p:txBody>
      </p:sp>
      <p:sp>
        <p:nvSpPr>
          <p:cNvPr id="56" name="TextBox 55">
            <a:hlinkClick r:id="rId12"/>
            <a:extLst>
              <a:ext uri="{FF2B5EF4-FFF2-40B4-BE49-F238E27FC236}">
                <a16:creationId xmlns:a16="http://schemas.microsoft.com/office/drawing/2014/main" id="{AA06AC82-7200-4484-FDB9-55B5EB432084}"/>
              </a:ext>
            </a:extLst>
          </p:cNvPr>
          <p:cNvSpPr txBox="1"/>
          <p:nvPr/>
        </p:nvSpPr>
        <p:spPr>
          <a:xfrm rot="20833715">
            <a:off x="5283275" y="5948974"/>
            <a:ext cx="25752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Kyla </a:t>
            </a:r>
            <a:r>
              <a:rPr kumimoji="0" lang="en-IE" sz="12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mn-cs"/>
              </a:rPr>
              <a:t>Adanza</a:t>
            </a: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Software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Engineer at Amazon Web Services</a:t>
            </a:r>
          </a:p>
        </p:txBody>
      </p:sp>
      <p:pic>
        <p:nvPicPr>
          <p:cNvPr id="61" name="Picture 60">
            <a:hlinkClick r:id="rId16"/>
            <a:extLst>
              <a:ext uri="{FF2B5EF4-FFF2-40B4-BE49-F238E27FC236}">
                <a16:creationId xmlns:a16="http://schemas.microsoft.com/office/drawing/2014/main" id="{65F150A2-5C9C-1690-7F99-7AFDD4A5FDA1}"/>
              </a:ext>
            </a:extLst>
          </p:cNvPr>
          <p:cNvPicPr>
            <a:picLocks noChangeAspect="1"/>
          </p:cNvPicPr>
          <p:nvPr/>
        </p:nvPicPr>
        <p:blipFill>
          <a:blip r:embed="rId23"/>
          <a:stretch>
            <a:fillRect/>
          </a:stretch>
        </p:blipFill>
        <p:spPr>
          <a:xfrm>
            <a:off x="7367147" y="898599"/>
            <a:ext cx="2862483" cy="1486644"/>
          </a:xfrm>
          <a:prstGeom prst="rect">
            <a:avLst/>
          </a:prstGeom>
        </p:spPr>
      </p:pic>
      <p:sp>
        <p:nvSpPr>
          <p:cNvPr id="62" name="TextBox 61">
            <a:hlinkClick r:id="rId16"/>
            <a:extLst>
              <a:ext uri="{FF2B5EF4-FFF2-40B4-BE49-F238E27FC236}">
                <a16:creationId xmlns:a16="http://schemas.microsoft.com/office/drawing/2014/main" id="{ACB64D51-F77D-A3DE-5B61-F430FB1CE43C}"/>
              </a:ext>
            </a:extLst>
          </p:cNvPr>
          <p:cNvSpPr txBox="1"/>
          <p:nvPr/>
        </p:nvSpPr>
        <p:spPr>
          <a:xfrm rot="20833715">
            <a:off x="7579723" y="1470024"/>
            <a:ext cx="22006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Cathy Fleming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Senior Medical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Physicist, St. Luke’s Hospital</a:t>
            </a:r>
          </a:p>
        </p:txBody>
      </p:sp>
      <p:pic>
        <p:nvPicPr>
          <p:cNvPr id="63" name="Picture 62">
            <a:hlinkClick r:id="rId19"/>
            <a:extLst>
              <a:ext uri="{FF2B5EF4-FFF2-40B4-BE49-F238E27FC236}">
                <a16:creationId xmlns:a16="http://schemas.microsoft.com/office/drawing/2014/main" id="{3D8B4C1C-80B1-6160-6A21-4355F042107E}"/>
              </a:ext>
            </a:extLst>
          </p:cNvPr>
          <p:cNvPicPr>
            <a:picLocks noChangeAspect="1"/>
          </p:cNvPicPr>
          <p:nvPr/>
        </p:nvPicPr>
        <p:blipFill>
          <a:blip r:embed="rId23"/>
          <a:stretch>
            <a:fillRect/>
          </a:stretch>
        </p:blipFill>
        <p:spPr>
          <a:xfrm>
            <a:off x="7215765" y="3949619"/>
            <a:ext cx="2862483" cy="1486644"/>
          </a:xfrm>
          <a:prstGeom prst="rect">
            <a:avLst/>
          </a:prstGeom>
        </p:spPr>
      </p:pic>
      <p:sp>
        <p:nvSpPr>
          <p:cNvPr id="64" name="TextBox 63">
            <a:hlinkClick r:id="rId8"/>
            <a:extLst>
              <a:ext uri="{FF2B5EF4-FFF2-40B4-BE49-F238E27FC236}">
                <a16:creationId xmlns:a16="http://schemas.microsoft.com/office/drawing/2014/main" id="{AA0C8D08-4E6C-28D6-E62B-47A5622BC7E6}"/>
              </a:ext>
            </a:extLst>
          </p:cNvPr>
          <p:cNvSpPr txBox="1"/>
          <p:nvPr/>
        </p:nvSpPr>
        <p:spPr>
          <a:xfrm rot="20833715">
            <a:off x="2741771" y="4466686"/>
            <a:ext cx="24584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Dr Sarah Markham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Physics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Researcher at University of Limerick </a:t>
            </a:r>
          </a:p>
        </p:txBody>
      </p:sp>
      <p:sp>
        <p:nvSpPr>
          <p:cNvPr id="40" name="TextBox 39">
            <a:hlinkClick r:id="rId19"/>
            <a:extLst>
              <a:ext uri="{FF2B5EF4-FFF2-40B4-BE49-F238E27FC236}">
                <a16:creationId xmlns:a16="http://schemas.microsoft.com/office/drawing/2014/main" id="{09F716B5-F59A-2F9B-3417-ED6434926634}"/>
              </a:ext>
            </a:extLst>
          </p:cNvPr>
          <p:cNvSpPr txBox="1"/>
          <p:nvPr/>
        </p:nvSpPr>
        <p:spPr>
          <a:xfrm rot="20833715">
            <a:off x="7361618" y="4551965"/>
            <a:ext cx="21725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Dr </a:t>
            </a:r>
            <a:r>
              <a:rPr kumimoji="0" lang="en-IE" sz="12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mn-cs"/>
              </a:rPr>
              <a:t>Lána</a:t>
            </a: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Salmon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PhD Graduate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 Space Science </a:t>
            </a:r>
          </a:p>
        </p:txBody>
      </p:sp>
      <p:pic>
        <p:nvPicPr>
          <p:cNvPr id="67" name="Picture 66">
            <a:hlinkClick r:id="rId14"/>
            <a:extLst>
              <a:ext uri="{FF2B5EF4-FFF2-40B4-BE49-F238E27FC236}">
                <a16:creationId xmlns:a16="http://schemas.microsoft.com/office/drawing/2014/main" id="{3414EEC6-62AD-E217-D681-0337A27F6867}"/>
              </a:ext>
            </a:extLst>
          </p:cNvPr>
          <p:cNvPicPr>
            <a:picLocks noChangeAspect="1"/>
          </p:cNvPicPr>
          <p:nvPr/>
        </p:nvPicPr>
        <p:blipFill>
          <a:blip r:embed="rId23"/>
          <a:stretch>
            <a:fillRect/>
          </a:stretch>
        </p:blipFill>
        <p:spPr>
          <a:xfrm>
            <a:off x="9838457" y="2292093"/>
            <a:ext cx="2862483" cy="1486644"/>
          </a:xfrm>
          <a:prstGeom prst="rect">
            <a:avLst/>
          </a:prstGeom>
        </p:spPr>
      </p:pic>
      <p:sp>
        <p:nvSpPr>
          <p:cNvPr id="68" name="TextBox 67">
            <a:hlinkClick r:id="rId14"/>
            <a:extLst>
              <a:ext uri="{FF2B5EF4-FFF2-40B4-BE49-F238E27FC236}">
                <a16:creationId xmlns:a16="http://schemas.microsoft.com/office/drawing/2014/main" id="{014265DE-EFC6-FAD7-0858-91E9F25E07C0}"/>
              </a:ext>
            </a:extLst>
          </p:cNvPr>
          <p:cNvSpPr txBox="1"/>
          <p:nvPr/>
        </p:nvSpPr>
        <p:spPr>
          <a:xfrm rot="20833715">
            <a:off x="9936240" y="2912391"/>
            <a:ext cx="21578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Anu Bode Favours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Computer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Science Undergraduate Student</a:t>
            </a:r>
          </a:p>
        </p:txBody>
      </p:sp>
      <p:pic>
        <p:nvPicPr>
          <p:cNvPr id="69" name="Picture 68">
            <a:hlinkClick r:id="rId10"/>
            <a:extLst>
              <a:ext uri="{FF2B5EF4-FFF2-40B4-BE49-F238E27FC236}">
                <a16:creationId xmlns:a16="http://schemas.microsoft.com/office/drawing/2014/main" id="{51E5A431-5EA5-8FB6-EFDF-D0D694EFC424}"/>
              </a:ext>
            </a:extLst>
          </p:cNvPr>
          <p:cNvPicPr>
            <a:picLocks noChangeAspect="1"/>
          </p:cNvPicPr>
          <p:nvPr/>
        </p:nvPicPr>
        <p:blipFill>
          <a:blip r:embed="rId23"/>
          <a:stretch>
            <a:fillRect/>
          </a:stretch>
        </p:blipFill>
        <p:spPr>
          <a:xfrm>
            <a:off x="9537297" y="5299713"/>
            <a:ext cx="2862483" cy="1486644"/>
          </a:xfrm>
          <a:prstGeom prst="rect">
            <a:avLst/>
          </a:prstGeom>
        </p:spPr>
      </p:pic>
      <p:sp>
        <p:nvSpPr>
          <p:cNvPr id="70" name="TextBox 69">
            <a:hlinkClick r:id="rId10"/>
            <a:extLst>
              <a:ext uri="{FF2B5EF4-FFF2-40B4-BE49-F238E27FC236}">
                <a16:creationId xmlns:a16="http://schemas.microsoft.com/office/drawing/2014/main" id="{19AEDBFE-B21A-5E0A-A386-5E6D5E17B896}"/>
              </a:ext>
            </a:extLst>
          </p:cNvPr>
          <p:cNvSpPr txBox="1"/>
          <p:nvPr/>
        </p:nvSpPr>
        <p:spPr>
          <a:xfrm rot="20833715">
            <a:off x="9686455" y="5932609"/>
            <a:ext cx="1933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Dr Sandra Collins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of the National Library</a:t>
            </a:r>
          </a:p>
        </p:txBody>
      </p:sp>
    </p:spTree>
    <p:extLst>
      <p:ext uri="{BB962C8B-B14F-4D97-AF65-F5344CB8AC3E}">
        <p14:creationId xmlns:p14="http://schemas.microsoft.com/office/powerpoint/2010/main" val="1221124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DEB411-7225-3381-2693-B89906778937}"/>
              </a:ext>
            </a:extLst>
          </p:cNvPr>
          <p:cNvPicPr>
            <a:picLocks noChangeAspect="1"/>
          </p:cNvPicPr>
          <p:nvPr/>
        </p:nvPicPr>
        <p:blipFill>
          <a:blip r:embed="rId3"/>
          <a:stretch>
            <a:fillRect/>
          </a:stretch>
        </p:blipFill>
        <p:spPr>
          <a:xfrm rot="8943997">
            <a:off x="2222826" y="-1096289"/>
            <a:ext cx="4976586" cy="6209318"/>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6779580" y="1706385"/>
            <a:ext cx="5091276" cy="550856"/>
          </a:xfrm>
          <a:prstGeom prst="rect">
            <a:avLst/>
          </a:prstGeom>
          <a:noFill/>
        </p:spPr>
        <p:txBody>
          <a:bodyPr wrap="square" rtlCol="0">
            <a:spAutoFit/>
          </a:bodyPr>
          <a:lstStyle/>
          <a:p>
            <a:pPr>
              <a:lnSpc>
                <a:spcPts val="3500"/>
              </a:lnSpc>
            </a:pPr>
            <a:r>
              <a:rPr lang="en-IE" sz="3600" b="1" dirty="0">
                <a:solidFill>
                  <a:srgbClr val="142644"/>
                </a:solidFill>
              </a:rPr>
              <a:t>Unconscious Bias</a:t>
            </a:r>
            <a:endParaRPr lang="en-US" sz="3500" b="1" dirty="0">
              <a:solidFill>
                <a:srgbClr val="142644"/>
              </a:solidFill>
            </a:endParaRPr>
          </a:p>
        </p:txBody>
      </p:sp>
      <p:sp>
        <p:nvSpPr>
          <p:cNvPr id="11" name="TextBox 10">
            <a:extLst>
              <a:ext uri="{FF2B5EF4-FFF2-40B4-BE49-F238E27FC236}">
                <a16:creationId xmlns:a16="http://schemas.microsoft.com/office/drawing/2014/main" id="{50DD56E2-26CE-41D2-8B6B-BF74B9349A5C}"/>
              </a:ext>
            </a:extLst>
          </p:cNvPr>
          <p:cNvSpPr txBox="1"/>
          <p:nvPr/>
        </p:nvSpPr>
        <p:spPr>
          <a:xfrm>
            <a:off x="6779581" y="2366117"/>
            <a:ext cx="4832412" cy="3477875"/>
          </a:xfrm>
          <a:prstGeom prst="rect">
            <a:avLst/>
          </a:prstGeom>
          <a:noFill/>
        </p:spPr>
        <p:txBody>
          <a:bodyPr wrap="square" rtlCol="0">
            <a:spAutoFit/>
          </a:bodyPr>
          <a:lstStyle/>
          <a:p>
            <a:pPr marL="285750" indent="-285750">
              <a:buFont typeface="Arial" panose="020B0604020202020204" pitchFamily="34" charset="0"/>
              <a:buChar char="•"/>
            </a:pPr>
            <a:r>
              <a:rPr lang="en-IE" sz="2000" dirty="0">
                <a:solidFill>
                  <a:srgbClr val="142644"/>
                </a:solidFill>
              </a:rPr>
              <a:t>Why were there so few female violin leads (5%) in orchestras worldwide? </a:t>
            </a:r>
          </a:p>
          <a:p>
            <a:pPr marL="285750" indent="-285750">
              <a:buFont typeface="Arial" panose="020B0604020202020204" pitchFamily="34" charset="0"/>
              <a:buChar char="•"/>
            </a:pPr>
            <a:endParaRPr lang="en-IE" sz="2000" dirty="0">
              <a:solidFill>
                <a:srgbClr val="142644"/>
              </a:solidFill>
            </a:endParaRPr>
          </a:p>
          <a:p>
            <a:pPr marL="285750" indent="-285750">
              <a:buFont typeface="Arial" panose="020B0604020202020204" pitchFamily="34" charset="0"/>
              <a:buChar char="•"/>
            </a:pPr>
            <a:r>
              <a:rPr lang="en-IE" sz="2000" dirty="0">
                <a:solidFill>
                  <a:srgbClr val="142644"/>
                </a:solidFill>
              </a:rPr>
              <a:t>Research by two economists, </a:t>
            </a:r>
            <a:r>
              <a:rPr lang="en-IE" sz="2000" dirty="0">
                <a:solidFill>
                  <a:srgbClr val="142644"/>
                </a:solidFill>
                <a:latin typeface="Calibri" panose="020F0502020204030204" pitchFamily="34" charset="0"/>
                <a:ea typeface="Calibri" panose="020F0502020204030204" pitchFamily="34" charset="0"/>
              </a:rPr>
              <a:t>Claudia Goldin and Cecilia Rouse, conducted blind auditions where the violinist stayed behind the screen. </a:t>
            </a:r>
          </a:p>
          <a:p>
            <a:pPr marL="285750" indent="-285750">
              <a:buFont typeface="Arial" panose="020B0604020202020204" pitchFamily="34" charset="0"/>
              <a:buChar char="•"/>
            </a:pPr>
            <a:endParaRPr lang="en-IE" sz="2000" dirty="0">
              <a:solidFill>
                <a:srgbClr val="142644"/>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IE" sz="2000" dirty="0">
                <a:solidFill>
                  <a:srgbClr val="142644"/>
                </a:solidFill>
                <a:latin typeface="Calibri" panose="020F0502020204030204" pitchFamily="34" charset="0"/>
                <a:ea typeface="Calibri" panose="020F0502020204030204" pitchFamily="34" charset="0"/>
              </a:rPr>
              <a:t>Female violinists’ chances of making it through the first round of auditions went up 50% and to the final rounds by 300%.</a:t>
            </a:r>
            <a:endParaRPr lang="en-IE" sz="2000" dirty="0">
              <a:solidFill>
                <a:srgbClr val="142644"/>
              </a:solidFill>
            </a:endParaRPr>
          </a:p>
        </p:txBody>
      </p:sp>
      <p:pic>
        <p:nvPicPr>
          <p:cNvPr id="15" name="Picture 14">
            <a:extLst>
              <a:ext uri="{FF2B5EF4-FFF2-40B4-BE49-F238E27FC236}">
                <a16:creationId xmlns:a16="http://schemas.microsoft.com/office/drawing/2014/main" id="{4A54D22F-9D06-5D70-D79A-68C8F309E2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773"/>
          <a:stretch/>
        </p:blipFill>
        <p:spPr>
          <a:xfrm>
            <a:off x="-5285244" y="10"/>
            <a:ext cx="10114696"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Tree>
    <p:extLst>
      <p:ext uri="{BB962C8B-B14F-4D97-AF65-F5344CB8AC3E}">
        <p14:creationId xmlns:p14="http://schemas.microsoft.com/office/powerpoint/2010/main" val="2661841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9A453F-9BAF-4F83-1822-13D1CB69537C}"/>
              </a:ext>
            </a:extLst>
          </p:cNvPr>
          <p:cNvSpPr txBox="1"/>
          <p:nvPr/>
        </p:nvSpPr>
        <p:spPr>
          <a:xfrm>
            <a:off x="6779580" y="1706385"/>
            <a:ext cx="4281997" cy="1010182"/>
          </a:xfrm>
          <a:prstGeom prst="rect">
            <a:avLst/>
          </a:prstGeom>
          <a:noFill/>
        </p:spPr>
        <p:txBody>
          <a:bodyPr wrap="square" rtlCol="0">
            <a:spAutoFit/>
          </a:bodyPr>
          <a:lstStyle/>
          <a:p>
            <a:pPr>
              <a:lnSpc>
                <a:spcPts val="3500"/>
              </a:lnSpc>
            </a:pPr>
            <a:r>
              <a:rPr lang="en-IE" sz="3600" b="1" dirty="0">
                <a:solidFill>
                  <a:srgbClr val="142644"/>
                </a:solidFill>
              </a:rPr>
              <a:t>An effect of unconscious bias</a:t>
            </a:r>
            <a:endParaRPr lang="en-US" sz="3500" b="1" dirty="0">
              <a:solidFill>
                <a:srgbClr val="142644"/>
              </a:solidFill>
            </a:endParaRPr>
          </a:p>
        </p:txBody>
      </p:sp>
      <p:sp>
        <p:nvSpPr>
          <p:cNvPr id="11" name="TextBox 10">
            <a:extLst>
              <a:ext uri="{FF2B5EF4-FFF2-40B4-BE49-F238E27FC236}">
                <a16:creationId xmlns:a16="http://schemas.microsoft.com/office/drawing/2014/main" id="{50DD56E2-26CE-41D2-8B6B-BF74B9349A5C}"/>
              </a:ext>
            </a:extLst>
          </p:cNvPr>
          <p:cNvSpPr txBox="1"/>
          <p:nvPr/>
        </p:nvSpPr>
        <p:spPr>
          <a:xfrm>
            <a:off x="7915923" y="3287506"/>
            <a:ext cx="4113320" cy="1631216"/>
          </a:xfrm>
          <a:prstGeom prst="rect">
            <a:avLst/>
          </a:prstGeom>
          <a:noFill/>
        </p:spPr>
        <p:txBody>
          <a:bodyPr wrap="square" rtlCol="0">
            <a:spAutoFit/>
          </a:bodyPr>
          <a:lstStyle/>
          <a:p>
            <a:pPr marL="228600" marR="0" lvl="0">
              <a:spcBef>
                <a:spcPts val="0"/>
              </a:spcBef>
              <a:spcAft>
                <a:spcPts val="600"/>
              </a:spcAft>
              <a:buClr>
                <a:srgbClr val="18657A"/>
              </a:buClr>
              <a:buSzPts val="3000"/>
            </a:pPr>
            <a:r>
              <a:rPr lang="en-US" sz="2000" dirty="0">
                <a:solidFill>
                  <a:srgbClr val="142644"/>
                </a:solidFill>
                <a:sym typeface="Arial"/>
              </a:rPr>
              <a:t>The more a subject is associated with perceived intellectual ability, i.e. a fixed mindset, the lower the percentage of students in that field who are women.</a:t>
            </a:r>
          </a:p>
        </p:txBody>
      </p:sp>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7" name="Google Shape;392;p46">
            <a:extLst>
              <a:ext uri="{FF2B5EF4-FFF2-40B4-BE49-F238E27FC236}">
                <a16:creationId xmlns:a16="http://schemas.microsoft.com/office/drawing/2014/main" id="{E3BB3D43-C71C-0635-0B5B-5AD09C37D3ED}"/>
              </a:ext>
            </a:extLst>
          </p:cNvPr>
          <p:cNvPicPr preferRelativeResize="0"/>
          <p:nvPr/>
        </p:nvPicPr>
        <p:blipFill rotWithShape="1">
          <a:blip r:embed="rId4" cstate="screen">
            <a:extLst>
              <a:ext uri="{28A0092B-C50C-407E-A947-70E740481C1C}">
                <a14:useLocalDpi xmlns:a14="http://schemas.microsoft.com/office/drawing/2010/main"/>
              </a:ext>
            </a:extLst>
          </a:blip>
          <a:srcRect b="2381"/>
          <a:stretch/>
        </p:blipFill>
        <p:spPr>
          <a:xfrm>
            <a:off x="472065" y="1802167"/>
            <a:ext cx="5551835" cy="4660895"/>
          </a:xfrm>
          <a:prstGeom prst="rect">
            <a:avLst/>
          </a:prstGeom>
          <a:solidFill>
            <a:srgbClr val="FFFFFF"/>
          </a:solidFill>
          <a:effectLst/>
        </p:spPr>
      </p:pic>
      <p:pic>
        <p:nvPicPr>
          <p:cNvPr id="4" name="Picture 3">
            <a:extLst>
              <a:ext uri="{FF2B5EF4-FFF2-40B4-BE49-F238E27FC236}">
                <a16:creationId xmlns:a16="http://schemas.microsoft.com/office/drawing/2014/main" id="{CDF78344-C100-E27E-6115-1506D8031CE4}"/>
              </a:ext>
            </a:extLst>
          </p:cNvPr>
          <p:cNvPicPr>
            <a:picLocks noChangeAspect="1"/>
          </p:cNvPicPr>
          <p:nvPr/>
        </p:nvPicPr>
        <p:blipFill>
          <a:blip r:embed="rId5"/>
          <a:stretch>
            <a:fillRect/>
          </a:stretch>
        </p:blipFill>
        <p:spPr>
          <a:xfrm rot="2518229">
            <a:off x="6952837" y="3041650"/>
            <a:ext cx="1130300" cy="774700"/>
          </a:xfrm>
          <a:prstGeom prst="rect">
            <a:avLst/>
          </a:prstGeom>
        </p:spPr>
      </p:pic>
    </p:spTree>
    <p:extLst>
      <p:ext uri="{BB962C8B-B14F-4D97-AF65-F5344CB8AC3E}">
        <p14:creationId xmlns:p14="http://schemas.microsoft.com/office/powerpoint/2010/main" val="185039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ED7532-2A42-C7AD-8F32-0B5C2DC6C36D}"/>
              </a:ext>
            </a:extLst>
          </p:cNvPr>
          <p:cNvSpPr txBox="1"/>
          <p:nvPr/>
        </p:nvSpPr>
        <p:spPr>
          <a:xfrm>
            <a:off x="4919208" y="6347055"/>
            <a:ext cx="712879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chemeClr val="tx1">
                    <a:lumMod val="50000"/>
                    <a:lumOff val="50000"/>
                  </a:schemeClr>
                </a:solidFill>
                <a:effectLst/>
                <a:uLnTx/>
                <a:uFillTx/>
                <a:latin typeface="Calibri"/>
                <a:ea typeface="+mn-ea"/>
                <a:cs typeface="Arial"/>
                <a:sym typeface="Arial"/>
              </a:rPr>
              <a:t>Leslie et al. (2015)</a:t>
            </a:r>
          </a:p>
        </p:txBody>
      </p:sp>
      <p:sp>
        <p:nvSpPr>
          <p:cNvPr id="4" name="TextBox 3">
            <a:extLst>
              <a:ext uri="{FF2B5EF4-FFF2-40B4-BE49-F238E27FC236}">
                <a16:creationId xmlns:a16="http://schemas.microsoft.com/office/drawing/2014/main" id="{85EBD100-2E59-3BF9-DB42-01F4E203B81F}"/>
              </a:ext>
            </a:extLst>
          </p:cNvPr>
          <p:cNvSpPr txBox="1"/>
          <p:nvPr/>
        </p:nvSpPr>
        <p:spPr>
          <a:xfrm rot="16200000">
            <a:off x="418698" y="3612882"/>
            <a:ext cx="3870665" cy="3735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a:ea typeface="+mn-ea"/>
                <a:cs typeface="Arial"/>
                <a:sym typeface="Arial"/>
              </a:rPr>
              <a:t>Percentage of U.S PhDs who are female</a:t>
            </a:r>
          </a:p>
        </p:txBody>
      </p:sp>
      <p:sp>
        <p:nvSpPr>
          <p:cNvPr id="5" name="TextBox 4">
            <a:extLst>
              <a:ext uri="{FF2B5EF4-FFF2-40B4-BE49-F238E27FC236}">
                <a16:creationId xmlns:a16="http://schemas.microsoft.com/office/drawing/2014/main" id="{6112E64A-4FD7-8217-1A26-611972214603}"/>
              </a:ext>
            </a:extLst>
          </p:cNvPr>
          <p:cNvSpPr txBox="1"/>
          <p:nvPr/>
        </p:nvSpPr>
        <p:spPr>
          <a:xfrm>
            <a:off x="3073327" y="5877440"/>
            <a:ext cx="67009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a:ea typeface="+mn-ea"/>
                <a:cs typeface="Arial"/>
                <a:sym typeface="Arial"/>
              </a:rPr>
              <a:t>Field-specific ability beliefs</a:t>
            </a:r>
          </a:p>
        </p:txBody>
      </p:sp>
      <p:pic>
        <p:nvPicPr>
          <p:cNvPr id="6" name="Picture 5">
            <a:extLst>
              <a:ext uri="{FF2B5EF4-FFF2-40B4-BE49-F238E27FC236}">
                <a16:creationId xmlns:a16="http://schemas.microsoft.com/office/drawing/2014/main" id="{8D351EEC-EDF0-73E7-ECA7-BB68BBDD9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7" name="TextBox 6">
            <a:extLst>
              <a:ext uri="{FF2B5EF4-FFF2-40B4-BE49-F238E27FC236}">
                <a16:creationId xmlns:a16="http://schemas.microsoft.com/office/drawing/2014/main" id="{2BF11AE8-CA72-E391-0598-52D9E93DF556}"/>
              </a:ext>
            </a:extLst>
          </p:cNvPr>
          <p:cNvSpPr txBox="1"/>
          <p:nvPr/>
        </p:nvSpPr>
        <p:spPr>
          <a:xfrm>
            <a:off x="3829199" y="1057401"/>
            <a:ext cx="6425132" cy="569009"/>
          </a:xfrm>
          <a:prstGeom prst="rect">
            <a:avLst/>
          </a:prstGeom>
          <a:noFill/>
        </p:spPr>
        <p:txBody>
          <a:bodyPr wrap="square" rtlCol="0">
            <a:spAutoFit/>
          </a:bodyPr>
          <a:lstStyle/>
          <a:p>
            <a:pPr>
              <a:lnSpc>
                <a:spcPts val="3500"/>
              </a:lnSpc>
            </a:pPr>
            <a:r>
              <a:rPr lang="en-IE" sz="3600" b="1" dirty="0">
                <a:solidFill>
                  <a:srgbClr val="142644"/>
                </a:solidFill>
              </a:rPr>
              <a:t>Expectations of brilliance (STEM) </a:t>
            </a:r>
            <a:endParaRPr lang="en-US" sz="3500" b="1" dirty="0">
              <a:solidFill>
                <a:srgbClr val="142644"/>
              </a:solidFill>
            </a:endParaRPr>
          </a:p>
        </p:txBody>
      </p:sp>
      <p:pic>
        <p:nvPicPr>
          <p:cNvPr id="2" name="Picture 2">
            <a:extLst>
              <a:ext uri="{FF2B5EF4-FFF2-40B4-BE49-F238E27FC236}">
                <a16:creationId xmlns:a16="http://schemas.microsoft.com/office/drawing/2014/main" id="{F7454A88-1596-CB86-FE21-88261DC8F4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4122" y="1512452"/>
            <a:ext cx="7393357" cy="4288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920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0E416FB-54A4-947D-04F0-95CE37B76C9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27142" y="1708668"/>
            <a:ext cx="7393357" cy="427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7ED7532-2A42-C7AD-8F32-0B5C2DC6C36D}"/>
              </a:ext>
            </a:extLst>
          </p:cNvPr>
          <p:cNvSpPr txBox="1"/>
          <p:nvPr/>
        </p:nvSpPr>
        <p:spPr>
          <a:xfrm>
            <a:off x="4919208" y="6347055"/>
            <a:ext cx="712879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chemeClr val="tx1">
                    <a:lumMod val="50000"/>
                    <a:lumOff val="50000"/>
                  </a:schemeClr>
                </a:solidFill>
                <a:effectLst/>
                <a:uLnTx/>
                <a:uFillTx/>
                <a:latin typeface="Calibri"/>
                <a:ea typeface="+mn-ea"/>
                <a:cs typeface="Arial"/>
                <a:sym typeface="Arial"/>
              </a:rPr>
              <a:t>Leslie et al. (2015)</a:t>
            </a:r>
          </a:p>
        </p:txBody>
      </p:sp>
      <p:sp>
        <p:nvSpPr>
          <p:cNvPr id="4" name="TextBox 3">
            <a:extLst>
              <a:ext uri="{FF2B5EF4-FFF2-40B4-BE49-F238E27FC236}">
                <a16:creationId xmlns:a16="http://schemas.microsoft.com/office/drawing/2014/main" id="{85EBD100-2E59-3BF9-DB42-01F4E203B81F}"/>
              </a:ext>
            </a:extLst>
          </p:cNvPr>
          <p:cNvSpPr txBox="1"/>
          <p:nvPr/>
        </p:nvSpPr>
        <p:spPr>
          <a:xfrm rot="16200000">
            <a:off x="418698" y="3612882"/>
            <a:ext cx="3870665" cy="3735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a:ea typeface="+mn-ea"/>
                <a:cs typeface="Arial"/>
                <a:sym typeface="Arial"/>
              </a:rPr>
              <a:t>Percentage of U.S PhDs who are female</a:t>
            </a:r>
          </a:p>
        </p:txBody>
      </p:sp>
      <p:sp>
        <p:nvSpPr>
          <p:cNvPr id="5" name="TextBox 4">
            <a:extLst>
              <a:ext uri="{FF2B5EF4-FFF2-40B4-BE49-F238E27FC236}">
                <a16:creationId xmlns:a16="http://schemas.microsoft.com/office/drawing/2014/main" id="{6112E64A-4FD7-8217-1A26-611972214603}"/>
              </a:ext>
            </a:extLst>
          </p:cNvPr>
          <p:cNvSpPr txBox="1"/>
          <p:nvPr/>
        </p:nvSpPr>
        <p:spPr>
          <a:xfrm>
            <a:off x="3073327" y="6045541"/>
            <a:ext cx="670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a:ea typeface="+mn-ea"/>
                <a:cs typeface="Arial"/>
                <a:sym typeface="Arial"/>
              </a:rPr>
              <a:t>Field-specific ability beliefs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dirty="0">
                <a:solidFill>
                  <a:prstClr val="black"/>
                </a:solidFill>
                <a:latin typeface="Calibri"/>
                <a:cs typeface="Arial"/>
                <a:sym typeface="Arial"/>
              </a:rPr>
              <a:t>(higher numbers indicate greater emphasis on brilliance)</a:t>
            </a:r>
            <a:endParaRPr kumimoji="0" lang="en-IE"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6" name="Picture 5">
            <a:extLst>
              <a:ext uri="{FF2B5EF4-FFF2-40B4-BE49-F238E27FC236}">
                <a16:creationId xmlns:a16="http://schemas.microsoft.com/office/drawing/2014/main" id="{8D351EEC-EDF0-73E7-ECA7-BB68BBDD97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7" name="TextBox 6">
            <a:extLst>
              <a:ext uri="{FF2B5EF4-FFF2-40B4-BE49-F238E27FC236}">
                <a16:creationId xmlns:a16="http://schemas.microsoft.com/office/drawing/2014/main" id="{2BF11AE8-CA72-E391-0598-52D9E93DF556}"/>
              </a:ext>
            </a:extLst>
          </p:cNvPr>
          <p:cNvSpPr txBox="1"/>
          <p:nvPr/>
        </p:nvSpPr>
        <p:spPr>
          <a:xfrm>
            <a:off x="3829199" y="1057401"/>
            <a:ext cx="5515992" cy="569009"/>
          </a:xfrm>
          <a:prstGeom prst="rect">
            <a:avLst/>
          </a:prstGeom>
          <a:noFill/>
        </p:spPr>
        <p:txBody>
          <a:bodyPr wrap="square" rtlCol="0">
            <a:spAutoFit/>
          </a:bodyPr>
          <a:lstStyle/>
          <a:p>
            <a:pPr>
              <a:lnSpc>
                <a:spcPts val="3500"/>
              </a:lnSpc>
            </a:pPr>
            <a:r>
              <a:rPr lang="en-IE" sz="3600" b="1" dirty="0">
                <a:solidFill>
                  <a:srgbClr val="142644"/>
                </a:solidFill>
              </a:rPr>
              <a:t>Expectations of brilliance</a:t>
            </a:r>
            <a:endParaRPr lang="en-US" sz="3500" b="1" dirty="0">
              <a:solidFill>
                <a:srgbClr val="142644"/>
              </a:solidFill>
            </a:endParaRPr>
          </a:p>
        </p:txBody>
      </p:sp>
    </p:spTree>
    <p:extLst>
      <p:ext uri="{BB962C8B-B14F-4D97-AF65-F5344CB8AC3E}">
        <p14:creationId xmlns:p14="http://schemas.microsoft.com/office/powerpoint/2010/main" val="1669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351EEC-EDF0-73E7-ECA7-BB68BBDD9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7" name="TextBox 6">
            <a:extLst>
              <a:ext uri="{FF2B5EF4-FFF2-40B4-BE49-F238E27FC236}">
                <a16:creationId xmlns:a16="http://schemas.microsoft.com/office/drawing/2014/main" id="{2BF11AE8-CA72-E391-0598-52D9E93DF556}"/>
              </a:ext>
            </a:extLst>
          </p:cNvPr>
          <p:cNvSpPr txBox="1"/>
          <p:nvPr/>
        </p:nvSpPr>
        <p:spPr>
          <a:xfrm>
            <a:off x="2311171" y="1331650"/>
            <a:ext cx="7752672" cy="550856"/>
          </a:xfrm>
          <a:prstGeom prst="rect">
            <a:avLst/>
          </a:prstGeom>
          <a:noFill/>
        </p:spPr>
        <p:txBody>
          <a:bodyPr wrap="square" rtlCol="0">
            <a:spAutoFit/>
          </a:bodyPr>
          <a:lstStyle/>
          <a:p>
            <a:pPr algn="ctr">
              <a:lnSpc>
                <a:spcPts val="3500"/>
              </a:lnSpc>
            </a:pPr>
            <a:r>
              <a:rPr lang="en-IE" sz="3600" b="1" dirty="0">
                <a:solidFill>
                  <a:srgbClr val="142644"/>
                </a:solidFill>
              </a:rPr>
              <a:t>Why might we see a dip in the 1980’s?</a:t>
            </a:r>
            <a:endParaRPr lang="en-US" sz="3500" b="1" dirty="0">
              <a:solidFill>
                <a:srgbClr val="142644"/>
              </a:solidFill>
            </a:endParaRPr>
          </a:p>
        </p:txBody>
      </p:sp>
      <p:pic>
        <p:nvPicPr>
          <p:cNvPr id="8" name="Picture 7">
            <a:hlinkClick r:id="rId4"/>
            <a:extLst>
              <a:ext uri="{FF2B5EF4-FFF2-40B4-BE49-F238E27FC236}">
                <a16:creationId xmlns:a16="http://schemas.microsoft.com/office/drawing/2014/main" id="{AF5FAB51-AA9A-97B6-1709-1299A4B793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240" y="2005758"/>
            <a:ext cx="6857520" cy="4525963"/>
          </a:xfrm>
          <a:prstGeom prst="rect">
            <a:avLst/>
          </a:prstGeom>
          <a:noFill/>
        </p:spPr>
      </p:pic>
    </p:spTree>
    <p:extLst>
      <p:ext uri="{BB962C8B-B14F-4D97-AF65-F5344CB8AC3E}">
        <p14:creationId xmlns:p14="http://schemas.microsoft.com/office/powerpoint/2010/main" val="2369568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DBD5-1418-827E-2444-E58E1363C42C}"/>
              </a:ext>
            </a:extLst>
          </p:cNvPr>
          <p:cNvSpPr/>
          <p:nvPr/>
        </p:nvSpPr>
        <p:spPr>
          <a:xfrm>
            <a:off x="0" y="0"/>
            <a:ext cx="12192000" cy="6858000"/>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5134ED6-3A92-4EA9-180A-AFA612CA28CF}"/>
              </a:ext>
            </a:extLst>
          </p:cNvPr>
          <p:cNvPicPr>
            <a:picLocks noChangeAspect="1"/>
          </p:cNvPicPr>
          <p:nvPr/>
        </p:nvPicPr>
        <p:blipFill>
          <a:blip r:embed="rId3"/>
          <a:stretch>
            <a:fillRect/>
          </a:stretch>
        </p:blipFill>
        <p:spPr>
          <a:xfrm rot="8411087">
            <a:off x="-1927924" y="93900"/>
            <a:ext cx="6412687" cy="8001151"/>
          </a:xfrm>
          <a:prstGeom prst="rect">
            <a:avLst/>
          </a:prstGeom>
        </p:spPr>
      </p:pic>
      <p:sp>
        <p:nvSpPr>
          <p:cNvPr id="5" name="TextBox 4">
            <a:extLst>
              <a:ext uri="{FF2B5EF4-FFF2-40B4-BE49-F238E27FC236}">
                <a16:creationId xmlns:a16="http://schemas.microsoft.com/office/drawing/2014/main" id="{1084C4CB-A2B8-067D-9D2E-8D83AE782E7F}"/>
              </a:ext>
            </a:extLst>
          </p:cNvPr>
          <p:cNvSpPr txBox="1"/>
          <p:nvPr/>
        </p:nvSpPr>
        <p:spPr>
          <a:xfrm>
            <a:off x="505753" y="3062193"/>
            <a:ext cx="2317346" cy="1254574"/>
          </a:xfrm>
          <a:prstGeom prst="rect">
            <a:avLst/>
          </a:prstGeom>
          <a:noFill/>
        </p:spPr>
        <p:txBody>
          <a:bodyPr wrap="square" rtlCol="0">
            <a:spAutoFit/>
          </a:bodyPr>
          <a:lstStyle/>
          <a:p>
            <a:pPr>
              <a:lnSpc>
                <a:spcPts val="4500"/>
              </a:lnSpc>
            </a:pPr>
            <a:r>
              <a:rPr lang="en-IE" sz="4500" b="1" dirty="0">
                <a:solidFill>
                  <a:srgbClr val="142644"/>
                </a:solidFill>
              </a:rPr>
              <a:t>Matilde Effect</a:t>
            </a:r>
          </a:p>
        </p:txBody>
      </p:sp>
      <p:pic>
        <p:nvPicPr>
          <p:cNvPr id="7" name="Picture 6">
            <a:hlinkClick r:id="rId4"/>
            <a:extLst>
              <a:ext uri="{FF2B5EF4-FFF2-40B4-BE49-F238E27FC236}">
                <a16:creationId xmlns:a16="http://schemas.microsoft.com/office/drawing/2014/main" id="{85F0E6C9-FCC0-F61F-FBC2-95F41405E692}"/>
              </a:ext>
            </a:extLst>
          </p:cNvPr>
          <p:cNvPicPr>
            <a:picLocks noChangeAspect="1"/>
          </p:cNvPicPr>
          <p:nvPr/>
        </p:nvPicPr>
        <p:blipFill>
          <a:blip r:embed="rId5"/>
          <a:stretch>
            <a:fillRect/>
          </a:stretch>
        </p:blipFill>
        <p:spPr>
          <a:xfrm>
            <a:off x="6187120" y="774577"/>
            <a:ext cx="3937000" cy="3657600"/>
          </a:xfrm>
          <a:prstGeom prst="rect">
            <a:avLst/>
          </a:prstGeom>
        </p:spPr>
      </p:pic>
      <p:sp>
        <p:nvSpPr>
          <p:cNvPr id="8" name="TextBox 7">
            <a:extLst>
              <a:ext uri="{FF2B5EF4-FFF2-40B4-BE49-F238E27FC236}">
                <a16:creationId xmlns:a16="http://schemas.microsoft.com/office/drawing/2014/main" id="{EE09A887-EADC-14B2-D6C2-C6A0FF5C6685}"/>
              </a:ext>
            </a:extLst>
          </p:cNvPr>
          <p:cNvSpPr txBox="1"/>
          <p:nvPr/>
        </p:nvSpPr>
        <p:spPr>
          <a:xfrm>
            <a:off x="5645426" y="4616388"/>
            <a:ext cx="4903304" cy="1785104"/>
          </a:xfrm>
          <a:prstGeom prst="rect">
            <a:avLst/>
          </a:prstGeom>
          <a:noFill/>
        </p:spPr>
        <p:txBody>
          <a:bodyPr wrap="square" rtlCol="0">
            <a:spAutoFit/>
          </a:bodyPr>
          <a:lstStyle/>
          <a:p>
            <a:pPr algn="ctr"/>
            <a:r>
              <a:rPr lang="en-IE" sz="3000" b="1" dirty="0">
                <a:solidFill>
                  <a:srgbClr val="C9FF66"/>
                </a:solidFill>
              </a:rPr>
              <a:t>Jocelyn Bell Burnell</a:t>
            </a:r>
          </a:p>
          <a:p>
            <a:pPr algn="ctr"/>
            <a:r>
              <a:rPr lang="en-IE" sz="2000" dirty="0">
                <a:solidFill>
                  <a:schemeClr val="bg1"/>
                </a:solidFill>
              </a:rPr>
              <a:t>1943 – </a:t>
            </a:r>
          </a:p>
          <a:p>
            <a:pPr algn="ctr"/>
            <a:r>
              <a:rPr lang="en-IE" sz="2000" i="1" dirty="0">
                <a:solidFill>
                  <a:schemeClr val="bg1"/>
                </a:solidFill>
              </a:rPr>
              <a:t>Discovered Pulsars (a type of neutron star) but was not mentioned in the Nobel Prize her supervisor received for the discovery</a:t>
            </a:r>
          </a:p>
        </p:txBody>
      </p:sp>
    </p:spTree>
    <p:extLst>
      <p:ext uri="{BB962C8B-B14F-4D97-AF65-F5344CB8AC3E}">
        <p14:creationId xmlns:p14="http://schemas.microsoft.com/office/powerpoint/2010/main" val="93042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DBD5-1418-827E-2444-E58E1363C42C}"/>
              </a:ext>
            </a:extLst>
          </p:cNvPr>
          <p:cNvSpPr/>
          <p:nvPr/>
        </p:nvSpPr>
        <p:spPr>
          <a:xfrm>
            <a:off x="0" y="0"/>
            <a:ext cx="12192000" cy="6858000"/>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5134ED6-3A92-4EA9-180A-AFA612CA28CF}"/>
              </a:ext>
            </a:extLst>
          </p:cNvPr>
          <p:cNvPicPr>
            <a:picLocks noChangeAspect="1"/>
          </p:cNvPicPr>
          <p:nvPr/>
        </p:nvPicPr>
        <p:blipFill>
          <a:blip r:embed="rId3"/>
          <a:stretch>
            <a:fillRect/>
          </a:stretch>
        </p:blipFill>
        <p:spPr>
          <a:xfrm rot="8411087">
            <a:off x="-1927924" y="93900"/>
            <a:ext cx="6412687" cy="8001151"/>
          </a:xfrm>
          <a:prstGeom prst="rect">
            <a:avLst/>
          </a:prstGeom>
        </p:spPr>
      </p:pic>
      <p:sp>
        <p:nvSpPr>
          <p:cNvPr id="5" name="TextBox 4">
            <a:extLst>
              <a:ext uri="{FF2B5EF4-FFF2-40B4-BE49-F238E27FC236}">
                <a16:creationId xmlns:a16="http://schemas.microsoft.com/office/drawing/2014/main" id="{1084C4CB-A2B8-067D-9D2E-8D83AE782E7F}"/>
              </a:ext>
            </a:extLst>
          </p:cNvPr>
          <p:cNvSpPr txBox="1"/>
          <p:nvPr/>
        </p:nvSpPr>
        <p:spPr>
          <a:xfrm>
            <a:off x="505753" y="3062193"/>
            <a:ext cx="2317346" cy="1254574"/>
          </a:xfrm>
          <a:prstGeom prst="rect">
            <a:avLst/>
          </a:prstGeom>
          <a:noFill/>
        </p:spPr>
        <p:txBody>
          <a:bodyPr wrap="square" rtlCol="0">
            <a:spAutoFit/>
          </a:bodyPr>
          <a:lstStyle/>
          <a:p>
            <a:pPr>
              <a:lnSpc>
                <a:spcPts val="4500"/>
              </a:lnSpc>
            </a:pPr>
            <a:r>
              <a:rPr lang="en-IE" sz="4500" b="1" dirty="0">
                <a:solidFill>
                  <a:srgbClr val="142644"/>
                </a:solidFill>
              </a:rPr>
              <a:t>Matilde Effect</a:t>
            </a:r>
          </a:p>
        </p:txBody>
      </p:sp>
      <p:pic>
        <p:nvPicPr>
          <p:cNvPr id="7" name="Picture 6">
            <a:extLst>
              <a:ext uri="{FF2B5EF4-FFF2-40B4-BE49-F238E27FC236}">
                <a16:creationId xmlns:a16="http://schemas.microsoft.com/office/drawing/2014/main" id="{85F0E6C9-FCC0-F61F-FBC2-95F41405E692}"/>
              </a:ext>
            </a:extLst>
          </p:cNvPr>
          <p:cNvPicPr>
            <a:picLocks noChangeAspect="1"/>
          </p:cNvPicPr>
          <p:nvPr/>
        </p:nvPicPr>
        <p:blipFill>
          <a:blip r:embed="rId4"/>
          <a:stretch>
            <a:fillRect/>
          </a:stretch>
        </p:blipFill>
        <p:spPr>
          <a:xfrm>
            <a:off x="6187120" y="774577"/>
            <a:ext cx="3937000" cy="3657600"/>
          </a:xfrm>
          <a:prstGeom prst="rect">
            <a:avLst/>
          </a:prstGeom>
        </p:spPr>
      </p:pic>
      <p:sp>
        <p:nvSpPr>
          <p:cNvPr id="8" name="TextBox 7">
            <a:extLst>
              <a:ext uri="{FF2B5EF4-FFF2-40B4-BE49-F238E27FC236}">
                <a16:creationId xmlns:a16="http://schemas.microsoft.com/office/drawing/2014/main" id="{EE09A887-EADC-14B2-D6C2-C6A0FF5C6685}"/>
              </a:ext>
            </a:extLst>
          </p:cNvPr>
          <p:cNvSpPr txBox="1"/>
          <p:nvPr/>
        </p:nvSpPr>
        <p:spPr>
          <a:xfrm>
            <a:off x="5898050" y="5018593"/>
            <a:ext cx="4515140" cy="1169551"/>
          </a:xfrm>
          <a:prstGeom prst="rect">
            <a:avLst/>
          </a:prstGeom>
          <a:noFill/>
        </p:spPr>
        <p:txBody>
          <a:bodyPr wrap="square" rtlCol="0">
            <a:spAutoFit/>
          </a:bodyPr>
          <a:lstStyle/>
          <a:p>
            <a:pPr algn="ctr"/>
            <a:r>
              <a:rPr lang="en-IE" sz="3000" b="1" dirty="0">
                <a:solidFill>
                  <a:srgbClr val="C9FF66"/>
                </a:solidFill>
              </a:rPr>
              <a:t>Alice Ball</a:t>
            </a:r>
          </a:p>
          <a:p>
            <a:pPr algn="ctr"/>
            <a:r>
              <a:rPr lang="en-IE" sz="2000" i="1" dirty="0">
                <a:solidFill>
                  <a:schemeClr val="bg1"/>
                </a:solidFill>
              </a:rPr>
              <a:t>Found the cure for leprosy, but the man she worked with got the credit</a:t>
            </a:r>
          </a:p>
        </p:txBody>
      </p:sp>
      <p:pic>
        <p:nvPicPr>
          <p:cNvPr id="9" name="Picture 8">
            <a:hlinkClick r:id="rId5"/>
            <a:extLst>
              <a:ext uri="{FF2B5EF4-FFF2-40B4-BE49-F238E27FC236}">
                <a16:creationId xmlns:a16="http://schemas.microsoft.com/office/drawing/2014/main" id="{561904DF-D4DC-F2CB-C317-EE98CB7CDA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98020" y="774577"/>
            <a:ext cx="7315200" cy="4114800"/>
          </a:xfrm>
          <a:prstGeom prst="rect">
            <a:avLst/>
          </a:prstGeom>
          <a:noFill/>
        </p:spPr>
      </p:pic>
    </p:spTree>
    <p:extLst>
      <p:ext uri="{BB962C8B-B14F-4D97-AF65-F5344CB8AC3E}">
        <p14:creationId xmlns:p14="http://schemas.microsoft.com/office/powerpoint/2010/main" val="3120390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939821-597C-4D09-7978-53DAA3DC54EE}"/>
              </a:ext>
            </a:extLst>
          </p:cNvPr>
          <p:cNvSpPr/>
          <p:nvPr/>
        </p:nvSpPr>
        <p:spPr>
          <a:xfrm>
            <a:off x="0" y="0"/>
            <a:ext cx="12192000" cy="6858000"/>
          </a:xfrm>
          <a:prstGeom prst="rect">
            <a:avLst/>
          </a:prstGeom>
          <a:solidFill>
            <a:srgbClr val="C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07BE436-0C8F-8755-3AE2-5D813752C3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4" name="Picture 6" descr="http://cdn0.dailydot.com/uploaded/images/original/2013/8/6/mathcantdoit.jpg">
            <a:extLst>
              <a:ext uri="{FF2B5EF4-FFF2-40B4-BE49-F238E27FC236}">
                <a16:creationId xmlns:a16="http://schemas.microsoft.com/office/drawing/2014/main" id="{820B0087-2283-F9B0-2B91-0530534D1E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9899" y="2952101"/>
            <a:ext cx="2729789" cy="3084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ecretsandra.com/media/catalog/product/cache/2/thumbnail/1024x/0dc2d03fe217f8c83829496872af24a0/t/o/too-pretty-to-do-math-womens-white-t-shirt.jpg">
            <a:extLst>
              <a:ext uri="{FF2B5EF4-FFF2-40B4-BE49-F238E27FC236}">
                <a16:creationId xmlns:a16="http://schemas.microsoft.com/office/drawing/2014/main" id="{9C7926DF-2231-4B89-B005-1D7BD93281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48820" y="2952099"/>
            <a:ext cx="3084662" cy="30846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dailymail.co.uk/i/pix/2011/10/19/article-2051095-0E729C2000000578-831_224x255.jpg">
            <a:extLst>
              <a:ext uri="{FF2B5EF4-FFF2-40B4-BE49-F238E27FC236}">
                <a16:creationId xmlns:a16="http://schemas.microsoft.com/office/drawing/2014/main" id="{BA46F1D7-784C-A55E-0FDC-8E6A85E96FC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0793" y="2952101"/>
            <a:ext cx="2709664" cy="3084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rId7"/>
            <a:extLst>
              <a:ext uri="{FF2B5EF4-FFF2-40B4-BE49-F238E27FC236}">
                <a16:creationId xmlns:a16="http://schemas.microsoft.com/office/drawing/2014/main" id="{1253DC29-26EE-BABC-A5D7-3246F05192B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00450" y="2952099"/>
            <a:ext cx="2928459" cy="30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769A86DC-738D-330B-44A7-D0D263BF0C65}"/>
              </a:ext>
            </a:extLst>
          </p:cNvPr>
          <p:cNvSpPr txBox="1"/>
          <p:nvPr/>
        </p:nvSpPr>
        <p:spPr>
          <a:xfrm>
            <a:off x="5487146" y="1082139"/>
            <a:ext cx="6425132" cy="999697"/>
          </a:xfrm>
          <a:prstGeom prst="rect">
            <a:avLst/>
          </a:prstGeom>
          <a:noFill/>
        </p:spPr>
        <p:txBody>
          <a:bodyPr wrap="square" rtlCol="0">
            <a:spAutoFit/>
          </a:bodyPr>
          <a:lstStyle/>
          <a:p>
            <a:pPr algn="ctr">
              <a:lnSpc>
                <a:spcPts val="3500"/>
              </a:lnSpc>
            </a:pPr>
            <a:r>
              <a:rPr lang="en-IE" sz="3600" b="1" dirty="0">
                <a:solidFill>
                  <a:srgbClr val="142644"/>
                </a:solidFill>
              </a:rPr>
              <a:t>Cultural messages surrounding young women and mathematics</a:t>
            </a:r>
            <a:endParaRPr lang="en-US" sz="3500" b="1" dirty="0">
              <a:solidFill>
                <a:srgbClr val="142644"/>
              </a:solidFill>
            </a:endParaRPr>
          </a:p>
        </p:txBody>
      </p:sp>
      <p:grpSp>
        <p:nvGrpSpPr>
          <p:cNvPr id="15" name="Group 14">
            <a:extLst>
              <a:ext uri="{FF2B5EF4-FFF2-40B4-BE49-F238E27FC236}">
                <a16:creationId xmlns:a16="http://schemas.microsoft.com/office/drawing/2014/main" id="{2B6D561C-D1ED-97EB-B3BB-4121E419FF88}"/>
              </a:ext>
            </a:extLst>
          </p:cNvPr>
          <p:cNvGrpSpPr/>
          <p:nvPr/>
        </p:nvGrpSpPr>
        <p:grpSpPr>
          <a:xfrm>
            <a:off x="1356378" y="1256338"/>
            <a:ext cx="3664194" cy="3204695"/>
            <a:chOff x="1356378" y="1256338"/>
            <a:chExt cx="3664194" cy="3204695"/>
          </a:xfrm>
        </p:grpSpPr>
        <p:pic>
          <p:nvPicPr>
            <p:cNvPr id="13" name="Picture 12">
              <a:extLst>
                <a:ext uri="{FF2B5EF4-FFF2-40B4-BE49-F238E27FC236}">
                  <a16:creationId xmlns:a16="http://schemas.microsoft.com/office/drawing/2014/main" id="{3C07FFC9-46E3-C69B-4767-9F4535EEF809}"/>
                </a:ext>
              </a:extLst>
            </p:cNvPr>
            <p:cNvPicPr>
              <a:picLocks noChangeAspect="1"/>
            </p:cNvPicPr>
            <p:nvPr/>
          </p:nvPicPr>
          <p:blipFill>
            <a:blip r:embed="rId9"/>
            <a:stretch>
              <a:fillRect/>
            </a:stretch>
          </p:blipFill>
          <p:spPr>
            <a:xfrm>
              <a:off x="1356378" y="1303077"/>
              <a:ext cx="3664194" cy="3157956"/>
            </a:xfrm>
            <a:prstGeom prst="rect">
              <a:avLst/>
            </a:prstGeom>
          </p:spPr>
        </p:pic>
        <p:pic>
          <p:nvPicPr>
            <p:cNvPr id="14" name="Picture 13">
              <a:extLst>
                <a:ext uri="{FF2B5EF4-FFF2-40B4-BE49-F238E27FC236}">
                  <a16:creationId xmlns:a16="http://schemas.microsoft.com/office/drawing/2014/main" id="{7879E1DC-9665-F1E4-E97F-C15347D98E6F}"/>
                </a:ext>
              </a:extLst>
            </p:cNvPr>
            <p:cNvPicPr>
              <a:picLocks noChangeAspect="1"/>
            </p:cNvPicPr>
            <p:nvPr/>
          </p:nvPicPr>
          <p:blipFill>
            <a:blip r:embed="rId10"/>
            <a:stretch>
              <a:fillRect/>
            </a:stretch>
          </p:blipFill>
          <p:spPr>
            <a:xfrm>
              <a:off x="1441421" y="1256338"/>
              <a:ext cx="3579151" cy="3084663"/>
            </a:xfrm>
            <a:prstGeom prst="rect">
              <a:avLst/>
            </a:prstGeom>
          </p:spPr>
        </p:pic>
        <p:sp>
          <p:nvSpPr>
            <p:cNvPr id="8" name="TextBox 7">
              <a:extLst>
                <a:ext uri="{FF2B5EF4-FFF2-40B4-BE49-F238E27FC236}">
                  <a16:creationId xmlns:a16="http://schemas.microsoft.com/office/drawing/2014/main" id="{260F4610-FE5D-3176-1770-A65125802751}"/>
                </a:ext>
              </a:extLst>
            </p:cNvPr>
            <p:cNvSpPr txBox="1"/>
            <p:nvPr/>
          </p:nvSpPr>
          <p:spPr>
            <a:xfrm>
              <a:off x="1724246" y="2081836"/>
              <a:ext cx="2928458" cy="800219"/>
            </a:xfrm>
            <a:prstGeom prst="rect">
              <a:avLst/>
            </a:prstGeom>
            <a:noFill/>
          </p:spPr>
          <p:txBody>
            <a:bodyPr wrap="square" rtlCol="0">
              <a:spAutoFit/>
            </a:bodyPr>
            <a:lstStyle/>
            <a:p>
              <a:pPr algn="ctr"/>
              <a:r>
                <a:rPr lang="en-IE" sz="2300" b="1" i="1" dirty="0">
                  <a:solidFill>
                    <a:schemeClr val="bg1"/>
                  </a:solidFill>
                  <a:latin typeface="Calibri" panose="020F0502020204030204" pitchFamily="34" charset="0"/>
                  <a:cs typeface="Calibri" panose="020F0502020204030204" pitchFamily="34" charset="0"/>
                  <a:sym typeface="Arial"/>
                </a:rPr>
                <a:t>“Math class is tough! Party dresses are fun”</a:t>
              </a:r>
            </a:p>
          </p:txBody>
        </p:sp>
      </p:grpSp>
    </p:spTree>
    <p:extLst>
      <p:ext uri="{BB962C8B-B14F-4D97-AF65-F5344CB8AC3E}">
        <p14:creationId xmlns:p14="http://schemas.microsoft.com/office/powerpoint/2010/main" val="25679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2E1444-B58B-A74D-4D72-29F5E9727F1F}"/>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E804593-41CC-7302-540C-FE6233E3F9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3" name="Picture 2">
            <a:extLst>
              <a:ext uri="{FF2B5EF4-FFF2-40B4-BE49-F238E27FC236}">
                <a16:creationId xmlns:a16="http://schemas.microsoft.com/office/drawing/2014/main" id="{DB3FF7A9-FE06-8F32-F943-7B00E6E88E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2599"/>
          <a:stretch/>
        </p:blipFill>
        <p:spPr>
          <a:xfrm>
            <a:off x="4914293" y="0"/>
            <a:ext cx="6049629" cy="6853911"/>
          </a:xfrm>
          <a:prstGeom prst="rect">
            <a:avLst/>
          </a:prstGeom>
        </p:spPr>
      </p:pic>
      <p:sp>
        <p:nvSpPr>
          <p:cNvPr id="5" name="Oval 4">
            <a:extLst>
              <a:ext uri="{FF2B5EF4-FFF2-40B4-BE49-F238E27FC236}">
                <a16:creationId xmlns:a16="http://schemas.microsoft.com/office/drawing/2014/main" id="{7C4E4540-B057-A896-35AA-93426B65E6A9}"/>
              </a:ext>
            </a:extLst>
          </p:cNvPr>
          <p:cNvSpPr/>
          <p:nvPr/>
        </p:nvSpPr>
        <p:spPr>
          <a:xfrm>
            <a:off x="6507333" y="1393794"/>
            <a:ext cx="2086252" cy="941033"/>
          </a:xfrm>
          <a:prstGeom prst="ellipse">
            <a:avLst/>
          </a:prstGeom>
          <a:noFill/>
          <a:ln w="762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A8DADF-9EFC-BE2F-E10F-5F0A4484A9B5}"/>
              </a:ext>
            </a:extLst>
          </p:cNvPr>
          <p:cNvSpPr txBox="1"/>
          <p:nvPr/>
        </p:nvSpPr>
        <p:spPr>
          <a:xfrm>
            <a:off x="315576" y="2723416"/>
            <a:ext cx="4393380" cy="2664319"/>
          </a:xfrm>
          <a:prstGeom prst="rect">
            <a:avLst/>
          </a:prstGeom>
          <a:noFill/>
        </p:spPr>
        <p:txBody>
          <a:bodyPr wrap="square" rtlCol="0">
            <a:spAutoFit/>
          </a:bodyPr>
          <a:lstStyle/>
          <a:p>
            <a:pPr algn="ctr">
              <a:lnSpc>
                <a:spcPts val="4000"/>
              </a:lnSpc>
            </a:pPr>
            <a:r>
              <a:rPr lang="en-GB" sz="4000" b="1" dirty="0">
                <a:solidFill>
                  <a:srgbClr val="142644"/>
                </a:solidFill>
                <a:latin typeface="Calibri" panose="020F0502020204030204" pitchFamily="34" charset="0"/>
                <a:cs typeface="Calibri" panose="020F0502020204030204" pitchFamily="34" charset="0"/>
                <a:sym typeface="Arial"/>
              </a:rPr>
              <a:t>C</a:t>
            </a:r>
            <a:r>
              <a:rPr lang="en-IE" sz="4000" b="1" dirty="0" err="1">
                <a:solidFill>
                  <a:srgbClr val="142644"/>
                </a:solidFill>
                <a:latin typeface="Calibri" panose="020F0502020204030204" pitchFamily="34" charset="0"/>
                <a:cs typeface="Calibri" panose="020F0502020204030204" pitchFamily="34" charset="0"/>
                <a:sym typeface="Arial"/>
              </a:rPr>
              <a:t>ultural</a:t>
            </a:r>
            <a:r>
              <a:rPr lang="en-IE" sz="4000" b="1" dirty="0">
                <a:solidFill>
                  <a:srgbClr val="142644"/>
                </a:solidFill>
                <a:latin typeface="Calibri" panose="020F0502020204030204" pitchFamily="34" charset="0"/>
                <a:cs typeface="Calibri" panose="020F0502020204030204" pitchFamily="34" charset="0"/>
                <a:sym typeface="Arial"/>
              </a:rPr>
              <a:t> messages around young women and mathematics in Ireland</a:t>
            </a:r>
          </a:p>
        </p:txBody>
      </p:sp>
    </p:spTree>
    <p:extLst>
      <p:ext uri="{BB962C8B-B14F-4D97-AF65-F5344CB8AC3E}">
        <p14:creationId xmlns:p14="http://schemas.microsoft.com/office/powerpoint/2010/main" val="3255778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A077F2-EA70-88D9-CAD6-B208C731EC20}"/>
              </a:ext>
            </a:extLst>
          </p:cNvPr>
          <p:cNvSpPr/>
          <p:nvPr/>
        </p:nvSpPr>
        <p:spPr>
          <a:xfrm>
            <a:off x="0" y="1270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47139AE-70E4-FC98-865F-7C18EE555EDA}"/>
              </a:ext>
            </a:extLst>
          </p:cNvPr>
          <p:cNvSpPr/>
          <p:nvPr/>
        </p:nvSpPr>
        <p:spPr>
          <a:xfrm>
            <a:off x="4199139" y="4182222"/>
            <a:ext cx="1107569" cy="2344146"/>
          </a:xfrm>
          <a:prstGeom prst="rect">
            <a:avLst/>
          </a:prstGeom>
          <a:solidFill>
            <a:srgbClr val="C9FF6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F089F2-23D9-16F5-3C70-4536B189255C}"/>
              </a:ext>
            </a:extLst>
          </p:cNvPr>
          <p:cNvPicPr>
            <a:picLocks noChangeAspect="1"/>
          </p:cNvPicPr>
          <p:nvPr/>
        </p:nvPicPr>
        <p:blipFill>
          <a:blip r:embed="rId3"/>
          <a:stretch>
            <a:fillRect/>
          </a:stretch>
        </p:blipFill>
        <p:spPr>
          <a:xfrm>
            <a:off x="6636833" y="0"/>
            <a:ext cx="4361895" cy="6861695"/>
          </a:xfrm>
          <a:prstGeom prst="rect">
            <a:avLst/>
          </a:prstGeom>
          <a:noFill/>
        </p:spPr>
      </p:pic>
      <p:sp>
        <p:nvSpPr>
          <p:cNvPr id="4" name="TextBox 3">
            <a:extLst>
              <a:ext uri="{FF2B5EF4-FFF2-40B4-BE49-F238E27FC236}">
                <a16:creationId xmlns:a16="http://schemas.microsoft.com/office/drawing/2014/main" id="{3A48DE17-5D74-7E65-2689-2B61DA5AF4FA}"/>
              </a:ext>
            </a:extLst>
          </p:cNvPr>
          <p:cNvSpPr txBox="1"/>
          <p:nvPr/>
        </p:nvSpPr>
        <p:spPr>
          <a:xfrm>
            <a:off x="858174" y="1706385"/>
            <a:ext cx="5091276" cy="999697"/>
          </a:xfrm>
          <a:prstGeom prst="rect">
            <a:avLst/>
          </a:prstGeom>
          <a:noFill/>
        </p:spPr>
        <p:txBody>
          <a:bodyPr wrap="square" rtlCol="0">
            <a:spAutoFit/>
          </a:bodyPr>
          <a:lstStyle/>
          <a:p>
            <a:pPr>
              <a:lnSpc>
                <a:spcPts val="3500"/>
              </a:lnSpc>
            </a:pPr>
            <a:r>
              <a:rPr lang="en-IE" sz="3600" b="1" dirty="0">
                <a:solidFill>
                  <a:srgbClr val="142644"/>
                </a:solidFill>
              </a:rPr>
              <a:t>Who did take Higher Level Mathematics?</a:t>
            </a:r>
            <a:endParaRPr lang="en-US" sz="3500" b="1" dirty="0">
              <a:solidFill>
                <a:srgbClr val="142644"/>
              </a:solidFill>
            </a:endParaRPr>
          </a:p>
        </p:txBody>
      </p:sp>
      <p:pic>
        <p:nvPicPr>
          <p:cNvPr id="6" name="Picture 5">
            <a:extLst>
              <a:ext uri="{FF2B5EF4-FFF2-40B4-BE49-F238E27FC236}">
                <a16:creationId xmlns:a16="http://schemas.microsoft.com/office/drawing/2014/main" id="{0765A9DC-5A97-4448-1103-B93B1457EC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7" name="Picture 6">
            <a:extLst>
              <a:ext uri="{FF2B5EF4-FFF2-40B4-BE49-F238E27FC236}">
                <a16:creationId xmlns:a16="http://schemas.microsoft.com/office/drawing/2014/main" id="{67B1FAF5-9FDD-C348-BB8C-83D6E1EB3558}"/>
              </a:ext>
            </a:extLst>
          </p:cNvPr>
          <p:cNvPicPr>
            <a:picLocks noChangeAspect="1"/>
          </p:cNvPicPr>
          <p:nvPr/>
        </p:nvPicPr>
        <p:blipFill>
          <a:blip r:embed="rId5"/>
          <a:stretch>
            <a:fillRect/>
          </a:stretch>
        </p:blipFill>
        <p:spPr>
          <a:xfrm>
            <a:off x="2347483" y="2832100"/>
            <a:ext cx="977900" cy="1193800"/>
          </a:xfrm>
          <a:prstGeom prst="rect">
            <a:avLst/>
          </a:prstGeom>
        </p:spPr>
      </p:pic>
      <p:pic>
        <p:nvPicPr>
          <p:cNvPr id="9" name="Picture 8">
            <a:extLst>
              <a:ext uri="{FF2B5EF4-FFF2-40B4-BE49-F238E27FC236}">
                <a16:creationId xmlns:a16="http://schemas.microsoft.com/office/drawing/2014/main" id="{816D41D0-0176-4F51-0FD0-CC077107C295}"/>
              </a:ext>
            </a:extLst>
          </p:cNvPr>
          <p:cNvPicPr>
            <a:picLocks noChangeAspect="1"/>
          </p:cNvPicPr>
          <p:nvPr/>
        </p:nvPicPr>
        <p:blipFill>
          <a:blip r:embed="rId6"/>
          <a:stretch>
            <a:fillRect/>
          </a:stretch>
        </p:blipFill>
        <p:spPr>
          <a:xfrm>
            <a:off x="4313067" y="2857500"/>
            <a:ext cx="914400" cy="1168400"/>
          </a:xfrm>
          <a:prstGeom prst="rect">
            <a:avLst/>
          </a:prstGeom>
        </p:spPr>
      </p:pic>
      <p:sp>
        <p:nvSpPr>
          <p:cNvPr id="10" name="TextBox 9">
            <a:extLst>
              <a:ext uri="{FF2B5EF4-FFF2-40B4-BE49-F238E27FC236}">
                <a16:creationId xmlns:a16="http://schemas.microsoft.com/office/drawing/2014/main" id="{16EA9014-2D85-FB3C-65C6-A3350010CBBD}"/>
              </a:ext>
            </a:extLst>
          </p:cNvPr>
          <p:cNvSpPr txBox="1"/>
          <p:nvPr/>
        </p:nvSpPr>
        <p:spPr>
          <a:xfrm>
            <a:off x="568172" y="4182221"/>
            <a:ext cx="1281345" cy="2374881"/>
          </a:xfrm>
          <a:prstGeom prst="rect">
            <a:avLst/>
          </a:prstGeom>
          <a:noFill/>
        </p:spPr>
        <p:txBody>
          <a:bodyPr wrap="square" rtlCol="0">
            <a:spAutoFit/>
          </a:bodyPr>
          <a:lstStyle/>
          <a:p>
            <a:pPr>
              <a:lnSpc>
                <a:spcPts val="4500"/>
              </a:lnSpc>
            </a:pPr>
            <a:r>
              <a:rPr lang="en-IE" sz="3200" b="1" dirty="0">
                <a:solidFill>
                  <a:srgbClr val="142644"/>
                </a:solidFill>
              </a:rPr>
              <a:t>1932</a:t>
            </a:r>
          </a:p>
          <a:p>
            <a:pPr>
              <a:lnSpc>
                <a:spcPts val="4500"/>
              </a:lnSpc>
            </a:pPr>
            <a:r>
              <a:rPr lang="en-IE" sz="3200" b="1" dirty="0">
                <a:solidFill>
                  <a:srgbClr val="142644"/>
                </a:solidFill>
              </a:rPr>
              <a:t>1940s</a:t>
            </a:r>
          </a:p>
          <a:p>
            <a:pPr>
              <a:lnSpc>
                <a:spcPts val="4500"/>
              </a:lnSpc>
            </a:pPr>
            <a:r>
              <a:rPr lang="en-IE" sz="3200" b="1" dirty="0">
                <a:solidFill>
                  <a:srgbClr val="142644"/>
                </a:solidFill>
              </a:rPr>
              <a:t>1952</a:t>
            </a:r>
          </a:p>
          <a:p>
            <a:pPr>
              <a:lnSpc>
                <a:spcPts val="4500"/>
              </a:lnSpc>
            </a:pPr>
            <a:r>
              <a:rPr lang="en-IE" sz="3200" b="1" dirty="0">
                <a:solidFill>
                  <a:srgbClr val="142644"/>
                </a:solidFill>
              </a:rPr>
              <a:t>1991</a:t>
            </a:r>
            <a:endParaRPr lang="en-US" sz="3200" b="1" dirty="0">
              <a:solidFill>
                <a:srgbClr val="142644"/>
              </a:solidFill>
            </a:endParaRPr>
          </a:p>
        </p:txBody>
      </p:sp>
      <p:cxnSp>
        <p:nvCxnSpPr>
          <p:cNvPr id="15" name="Straight Connector 14">
            <a:extLst>
              <a:ext uri="{FF2B5EF4-FFF2-40B4-BE49-F238E27FC236}">
                <a16:creationId xmlns:a16="http://schemas.microsoft.com/office/drawing/2014/main" id="{CD9E859A-A021-6001-F757-2D218D0BF1F3}"/>
              </a:ext>
            </a:extLst>
          </p:cNvPr>
          <p:cNvCxnSpPr/>
          <p:nvPr/>
        </p:nvCxnSpPr>
        <p:spPr>
          <a:xfrm>
            <a:off x="568172" y="4182221"/>
            <a:ext cx="5128334" cy="0"/>
          </a:xfrm>
          <a:prstGeom prst="line">
            <a:avLst/>
          </a:prstGeom>
          <a:ln>
            <a:solidFill>
              <a:srgbClr val="1426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E2793E-EC6D-A7B2-38F9-5DF602B41715}"/>
              </a:ext>
            </a:extLst>
          </p:cNvPr>
          <p:cNvCxnSpPr/>
          <p:nvPr/>
        </p:nvCxnSpPr>
        <p:spPr>
          <a:xfrm>
            <a:off x="568172" y="4786343"/>
            <a:ext cx="5128334" cy="0"/>
          </a:xfrm>
          <a:prstGeom prst="line">
            <a:avLst/>
          </a:prstGeom>
          <a:ln>
            <a:solidFill>
              <a:srgbClr val="1426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0748DD-232A-556A-F18D-E87075947E82}"/>
              </a:ext>
            </a:extLst>
          </p:cNvPr>
          <p:cNvCxnSpPr/>
          <p:nvPr/>
        </p:nvCxnSpPr>
        <p:spPr>
          <a:xfrm>
            <a:off x="568172" y="5354514"/>
            <a:ext cx="5128334" cy="0"/>
          </a:xfrm>
          <a:prstGeom prst="line">
            <a:avLst/>
          </a:prstGeom>
          <a:ln>
            <a:solidFill>
              <a:srgbClr val="1426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A3FD2C-BB76-B81E-E811-42104CE96CA5}"/>
              </a:ext>
            </a:extLst>
          </p:cNvPr>
          <p:cNvCxnSpPr/>
          <p:nvPr/>
        </p:nvCxnSpPr>
        <p:spPr>
          <a:xfrm>
            <a:off x="568172" y="5913807"/>
            <a:ext cx="5128334" cy="0"/>
          </a:xfrm>
          <a:prstGeom prst="line">
            <a:avLst/>
          </a:prstGeom>
          <a:ln>
            <a:solidFill>
              <a:srgbClr val="1426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677448-F678-24E4-33AB-17910E8EA03F}"/>
              </a:ext>
            </a:extLst>
          </p:cNvPr>
          <p:cNvCxnSpPr/>
          <p:nvPr/>
        </p:nvCxnSpPr>
        <p:spPr>
          <a:xfrm>
            <a:off x="568172" y="6526367"/>
            <a:ext cx="5128334" cy="0"/>
          </a:xfrm>
          <a:prstGeom prst="line">
            <a:avLst/>
          </a:prstGeom>
          <a:ln>
            <a:solidFill>
              <a:srgbClr val="14264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36288F1-F000-F581-3417-C7583146B22D}"/>
              </a:ext>
            </a:extLst>
          </p:cNvPr>
          <p:cNvSpPr txBox="1"/>
          <p:nvPr/>
        </p:nvSpPr>
        <p:spPr>
          <a:xfrm>
            <a:off x="2237174" y="4173343"/>
            <a:ext cx="1281345" cy="2374817"/>
          </a:xfrm>
          <a:prstGeom prst="rect">
            <a:avLst/>
          </a:prstGeom>
          <a:noFill/>
        </p:spPr>
        <p:txBody>
          <a:bodyPr wrap="square" rtlCol="0">
            <a:spAutoFit/>
          </a:bodyPr>
          <a:lstStyle/>
          <a:p>
            <a:pPr algn="ctr">
              <a:lnSpc>
                <a:spcPts val="4500"/>
              </a:lnSpc>
            </a:pPr>
            <a:r>
              <a:rPr lang="en-IE" sz="2800" dirty="0">
                <a:solidFill>
                  <a:srgbClr val="142644"/>
                </a:solidFill>
              </a:rPr>
              <a:t>21%</a:t>
            </a:r>
          </a:p>
          <a:p>
            <a:pPr algn="ctr">
              <a:lnSpc>
                <a:spcPts val="4500"/>
              </a:lnSpc>
            </a:pPr>
            <a:endParaRPr lang="en-IE" sz="2800" dirty="0">
              <a:solidFill>
                <a:srgbClr val="142644"/>
              </a:solidFill>
            </a:endParaRPr>
          </a:p>
          <a:p>
            <a:pPr algn="ctr">
              <a:lnSpc>
                <a:spcPts val="4500"/>
              </a:lnSpc>
            </a:pPr>
            <a:r>
              <a:rPr lang="en-IE" sz="2800" dirty="0">
                <a:solidFill>
                  <a:srgbClr val="142644"/>
                </a:solidFill>
              </a:rPr>
              <a:t>26%</a:t>
            </a:r>
          </a:p>
          <a:p>
            <a:pPr algn="ctr">
              <a:lnSpc>
                <a:spcPts val="4500"/>
              </a:lnSpc>
            </a:pPr>
            <a:r>
              <a:rPr lang="en-IE" sz="2800" dirty="0">
                <a:solidFill>
                  <a:srgbClr val="142644"/>
                </a:solidFill>
              </a:rPr>
              <a:t>16%</a:t>
            </a:r>
            <a:endParaRPr lang="en-US" sz="2800" dirty="0">
              <a:solidFill>
                <a:srgbClr val="142644"/>
              </a:solidFill>
            </a:endParaRPr>
          </a:p>
        </p:txBody>
      </p:sp>
      <p:sp>
        <p:nvSpPr>
          <p:cNvPr id="21" name="TextBox 20">
            <a:extLst>
              <a:ext uri="{FF2B5EF4-FFF2-40B4-BE49-F238E27FC236}">
                <a16:creationId xmlns:a16="http://schemas.microsoft.com/office/drawing/2014/main" id="{434F2CAB-32B0-3526-FE21-E979FECDB9FD}"/>
              </a:ext>
            </a:extLst>
          </p:cNvPr>
          <p:cNvSpPr txBox="1"/>
          <p:nvPr/>
        </p:nvSpPr>
        <p:spPr>
          <a:xfrm>
            <a:off x="4105487" y="4173343"/>
            <a:ext cx="1281345" cy="2374817"/>
          </a:xfrm>
          <a:prstGeom prst="rect">
            <a:avLst/>
          </a:prstGeom>
          <a:noFill/>
        </p:spPr>
        <p:txBody>
          <a:bodyPr wrap="square" rtlCol="0">
            <a:spAutoFit/>
          </a:bodyPr>
          <a:lstStyle/>
          <a:p>
            <a:pPr algn="ctr">
              <a:lnSpc>
                <a:spcPts val="4500"/>
              </a:lnSpc>
            </a:pPr>
            <a:r>
              <a:rPr lang="en-IE" sz="2800" dirty="0">
                <a:solidFill>
                  <a:srgbClr val="142644"/>
                </a:solidFill>
              </a:rPr>
              <a:t>3%</a:t>
            </a:r>
          </a:p>
          <a:p>
            <a:pPr algn="ctr">
              <a:lnSpc>
                <a:spcPts val="4500"/>
              </a:lnSpc>
            </a:pPr>
            <a:r>
              <a:rPr lang="en-IE" sz="2800" dirty="0">
                <a:solidFill>
                  <a:srgbClr val="142644"/>
                </a:solidFill>
              </a:rPr>
              <a:t>&lt;2%</a:t>
            </a:r>
          </a:p>
          <a:p>
            <a:pPr algn="ctr">
              <a:lnSpc>
                <a:spcPts val="4500"/>
              </a:lnSpc>
            </a:pPr>
            <a:r>
              <a:rPr lang="en-IE" sz="2800" dirty="0">
                <a:solidFill>
                  <a:srgbClr val="142644"/>
                </a:solidFill>
              </a:rPr>
              <a:t>1%</a:t>
            </a:r>
          </a:p>
          <a:p>
            <a:pPr algn="ctr">
              <a:lnSpc>
                <a:spcPts val="4500"/>
              </a:lnSpc>
            </a:pPr>
            <a:r>
              <a:rPr lang="en-IE" sz="2800" dirty="0">
                <a:solidFill>
                  <a:srgbClr val="142644"/>
                </a:solidFill>
              </a:rPr>
              <a:t>8.2%</a:t>
            </a:r>
            <a:endParaRPr lang="en-US" sz="2800" dirty="0">
              <a:solidFill>
                <a:srgbClr val="142644"/>
              </a:solidFill>
            </a:endParaRPr>
          </a:p>
        </p:txBody>
      </p:sp>
      <p:sp>
        <p:nvSpPr>
          <p:cNvPr id="22" name="TextBox 21">
            <a:extLst>
              <a:ext uri="{FF2B5EF4-FFF2-40B4-BE49-F238E27FC236}">
                <a16:creationId xmlns:a16="http://schemas.microsoft.com/office/drawing/2014/main" id="{BA3A5F75-CEF2-82D0-443A-B2BB190B13EB}"/>
              </a:ext>
            </a:extLst>
          </p:cNvPr>
          <p:cNvSpPr txBox="1"/>
          <p:nvPr/>
        </p:nvSpPr>
        <p:spPr>
          <a:xfrm>
            <a:off x="2338605" y="3669561"/>
            <a:ext cx="997259" cy="323165"/>
          </a:xfrm>
          <a:prstGeom prst="rect">
            <a:avLst/>
          </a:prstGeom>
          <a:noFill/>
        </p:spPr>
        <p:txBody>
          <a:bodyPr wrap="square" rtlCol="0">
            <a:spAutoFit/>
          </a:bodyPr>
          <a:lstStyle/>
          <a:p>
            <a:pPr algn="ctr"/>
            <a:r>
              <a:rPr lang="en-IE" sz="1500" b="1" dirty="0">
                <a:solidFill>
                  <a:srgbClr val="142644"/>
                </a:solidFill>
              </a:rPr>
              <a:t>MALE</a:t>
            </a:r>
            <a:endParaRPr lang="en-US" sz="1500" b="1" dirty="0">
              <a:solidFill>
                <a:srgbClr val="142644"/>
              </a:solidFill>
            </a:endParaRPr>
          </a:p>
        </p:txBody>
      </p:sp>
      <p:sp>
        <p:nvSpPr>
          <p:cNvPr id="23" name="TextBox 22">
            <a:extLst>
              <a:ext uri="{FF2B5EF4-FFF2-40B4-BE49-F238E27FC236}">
                <a16:creationId xmlns:a16="http://schemas.microsoft.com/office/drawing/2014/main" id="{0038F95F-0EF0-8FA0-A5BE-5588C75E9A93}"/>
              </a:ext>
            </a:extLst>
          </p:cNvPr>
          <p:cNvSpPr txBox="1"/>
          <p:nvPr/>
        </p:nvSpPr>
        <p:spPr>
          <a:xfrm>
            <a:off x="4282815" y="3669561"/>
            <a:ext cx="997259" cy="323165"/>
          </a:xfrm>
          <a:prstGeom prst="rect">
            <a:avLst/>
          </a:prstGeom>
          <a:noFill/>
        </p:spPr>
        <p:txBody>
          <a:bodyPr wrap="square" rtlCol="0">
            <a:spAutoFit/>
          </a:bodyPr>
          <a:lstStyle/>
          <a:p>
            <a:pPr algn="ctr"/>
            <a:r>
              <a:rPr lang="en-IE" sz="1500" b="1" dirty="0">
                <a:solidFill>
                  <a:schemeClr val="bg1"/>
                </a:solidFill>
              </a:rPr>
              <a:t>FEMALE</a:t>
            </a:r>
            <a:endParaRPr lang="en-US" sz="1500" b="1" dirty="0">
              <a:solidFill>
                <a:schemeClr val="bg1"/>
              </a:solidFill>
            </a:endParaRPr>
          </a:p>
        </p:txBody>
      </p:sp>
    </p:spTree>
    <p:extLst>
      <p:ext uri="{BB962C8B-B14F-4D97-AF65-F5344CB8AC3E}">
        <p14:creationId xmlns:p14="http://schemas.microsoft.com/office/powerpoint/2010/main" val="3684029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E8C7E07-72D1-E585-8EBA-DFFC17BB9EB8}"/>
              </a:ext>
            </a:extLst>
          </p:cNvPr>
          <p:cNvPicPr>
            <a:picLocks noChangeAspect="1"/>
          </p:cNvPicPr>
          <p:nvPr/>
        </p:nvPicPr>
        <p:blipFill>
          <a:blip r:embed="rId3"/>
          <a:stretch>
            <a:fillRect/>
          </a:stretch>
        </p:blipFill>
        <p:spPr>
          <a:xfrm>
            <a:off x="0" y="1181913"/>
            <a:ext cx="12192489" cy="5676087"/>
          </a:xfrm>
          <a:prstGeom prst="rect">
            <a:avLst/>
          </a:prstGeom>
        </p:spPr>
      </p:pic>
      <p:pic>
        <p:nvPicPr>
          <p:cNvPr id="4" name="Picture 3">
            <a:extLst>
              <a:ext uri="{FF2B5EF4-FFF2-40B4-BE49-F238E27FC236}">
                <a16:creationId xmlns:a16="http://schemas.microsoft.com/office/drawing/2014/main" id="{1D7CC7EA-D4DC-AB49-1BD7-C4FDEF97B5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23" name="Picture 22">
            <a:extLst>
              <a:ext uri="{FF2B5EF4-FFF2-40B4-BE49-F238E27FC236}">
                <a16:creationId xmlns:a16="http://schemas.microsoft.com/office/drawing/2014/main" id="{552D726D-3663-8395-7508-A8B2B1A14F89}"/>
              </a:ext>
            </a:extLst>
          </p:cNvPr>
          <p:cNvPicPr>
            <a:picLocks noChangeAspect="1"/>
          </p:cNvPicPr>
          <p:nvPr/>
        </p:nvPicPr>
        <p:blipFill>
          <a:blip r:embed="rId5"/>
          <a:stretch>
            <a:fillRect/>
          </a:stretch>
        </p:blipFill>
        <p:spPr>
          <a:xfrm>
            <a:off x="539172" y="263271"/>
            <a:ext cx="10077119" cy="2123877"/>
          </a:xfrm>
          <a:prstGeom prst="rect">
            <a:avLst/>
          </a:prstGeom>
        </p:spPr>
      </p:pic>
      <p:grpSp>
        <p:nvGrpSpPr>
          <p:cNvPr id="8" name="Group 7">
            <a:extLst>
              <a:ext uri="{FF2B5EF4-FFF2-40B4-BE49-F238E27FC236}">
                <a16:creationId xmlns:a16="http://schemas.microsoft.com/office/drawing/2014/main" id="{B6EE1B22-9C7D-1DD9-8EBF-B91C0A71CAFA}"/>
              </a:ext>
            </a:extLst>
          </p:cNvPr>
          <p:cNvGrpSpPr/>
          <p:nvPr/>
        </p:nvGrpSpPr>
        <p:grpSpPr>
          <a:xfrm>
            <a:off x="110495" y="2545051"/>
            <a:ext cx="2394177" cy="3853605"/>
            <a:chOff x="110495" y="2545051"/>
            <a:chExt cx="2394177" cy="3853605"/>
          </a:xfrm>
        </p:grpSpPr>
        <p:sp>
          <p:nvSpPr>
            <p:cNvPr id="6" name="TextBox 5">
              <a:extLst>
                <a:ext uri="{FF2B5EF4-FFF2-40B4-BE49-F238E27FC236}">
                  <a16:creationId xmlns:a16="http://schemas.microsoft.com/office/drawing/2014/main" id="{DD86C8D6-D77B-A39C-AC19-34785FD9CF98}"/>
                </a:ext>
              </a:extLst>
            </p:cNvPr>
            <p:cNvSpPr txBox="1"/>
            <p:nvPr/>
          </p:nvSpPr>
          <p:spPr>
            <a:xfrm>
              <a:off x="230438" y="4953517"/>
              <a:ext cx="1679114" cy="1445139"/>
            </a:xfrm>
            <a:prstGeom prst="rect">
              <a:avLst/>
            </a:prstGeom>
            <a:noFill/>
          </p:spPr>
          <p:txBody>
            <a:bodyPr wrap="none" rtlCol="0">
              <a:spAutoFit/>
            </a:bodyPr>
            <a:lstStyle/>
            <a:p>
              <a:pPr>
                <a:lnSpc>
                  <a:spcPts val="3500"/>
                </a:lnSpc>
              </a:pPr>
              <a:r>
                <a:rPr lang="en-US" sz="3500" b="1" dirty="0">
                  <a:solidFill>
                    <a:srgbClr val="142644"/>
                  </a:solidFill>
                  <a:sym typeface="Arial"/>
                </a:rPr>
                <a:t>More</a:t>
              </a:r>
            </a:p>
            <a:p>
              <a:pPr>
                <a:lnSpc>
                  <a:spcPts val="3500"/>
                </a:lnSpc>
              </a:pPr>
              <a:r>
                <a:rPr lang="en-US" sz="3500" b="1" dirty="0">
                  <a:solidFill>
                    <a:srgbClr val="142644"/>
                  </a:solidFill>
                  <a:sym typeface="Arial"/>
                </a:rPr>
                <a:t>women</a:t>
              </a:r>
            </a:p>
            <a:p>
              <a:pPr>
                <a:lnSpc>
                  <a:spcPts val="3500"/>
                </a:lnSpc>
              </a:pPr>
              <a:r>
                <a:rPr lang="en-US" sz="3500" b="1" dirty="0">
                  <a:solidFill>
                    <a:srgbClr val="142644"/>
                  </a:solidFill>
                  <a:sym typeface="Arial"/>
                </a:rPr>
                <a:t>in STEM</a:t>
              </a:r>
              <a:endParaRPr lang="en-US" sz="3500" b="1" dirty="0">
                <a:solidFill>
                  <a:srgbClr val="142644"/>
                </a:solidFill>
              </a:endParaRPr>
            </a:p>
          </p:txBody>
        </p:sp>
        <p:pic>
          <p:nvPicPr>
            <p:cNvPr id="18" name="Picture 17">
              <a:extLst>
                <a:ext uri="{FF2B5EF4-FFF2-40B4-BE49-F238E27FC236}">
                  <a16:creationId xmlns:a16="http://schemas.microsoft.com/office/drawing/2014/main" id="{AB00A274-0A4C-E861-CD70-33FAA8DFF7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495" y="2545051"/>
              <a:ext cx="2394177" cy="2394177"/>
            </a:xfrm>
            <a:prstGeom prst="rect">
              <a:avLst/>
            </a:prstGeom>
          </p:spPr>
        </p:pic>
      </p:grpSp>
      <p:grpSp>
        <p:nvGrpSpPr>
          <p:cNvPr id="2" name="Group 1">
            <a:extLst>
              <a:ext uri="{FF2B5EF4-FFF2-40B4-BE49-F238E27FC236}">
                <a16:creationId xmlns:a16="http://schemas.microsoft.com/office/drawing/2014/main" id="{107FE022-34CB-D3B1-211C-F3B803976D88}"/>
              </a:ext>
            </a:extLst>
          </p:cNvPr>
          <p:cNvGrpSpPr/>
          <p:nvPr/>
        </p:nvGrpSpPr>
        <p:grpSpPr>
          <a:xfrm>
            <a:off x="1938062" y="2187343"/>
            <a:ext cx="2558563" cy="4079468"/>
            <a:chOff x="1938062" y="2187343"/>
            <a:chExt cx="2558563" cy="4079468"/>
          </a:xfrm>
        </p:grpSpPr>
        <p:sp>
          <p:nvSpPr>
            <p:cNvPr id="13" name="TextBox 12">
              <a:extLst>
                <a:ext uri="{FF2B5EF4-FFF2-40B4-BE49-F238E27FC236}">
                  <a16:creationId xmlns:a16="http://schemas.microsoft.com/office/drawing/2014/main" id="{BE7333C0-676B-6A75-ACBD-161550C63117}"/>
                </a:ext>
              </a:extLst>
            </p:cNvPr>
            <p:cNvSpPr txBox="1"/>
            <p:nvPr/>
          </p:nvSpPr>
          <p:spPr>
            <a:xfrm>
              <a:off x="2248482" y="4442522"/>
              <a:ext cx="2065620" cy="1445139"/>
            </a:xfrm>
            <a:prstGeom prst="rect">
              <a:avLst/>
            </a:prstGeom>
            <a:noFill/>
          </p:spPr>
          <p:txBody>
            <a:bodyPr wrap="square" rtlCol="0">
              <a:spAutoFit/>
            </a:bodyPr>
            <a:lstStyle/>
            <a:p>
              <a:pPr>
                <a:lnSpc>
                  <a:spcPts val="3500"/>
                </a:lnSpc>
              </a:pPr>
              <a:r>
                <a:rPr lang="en-US" sz="3500" b="1" dirty="0">
                  <a:solidFill>
                    <a:srgbClr val="142644"/>
                  </a:solidFill>
                  <a:sym typeface="Arial"/>
                </a:rPr>
                <a:t>More role</a:t>
              </a:r>
            </a:p>
            <a:p>
              <a:pPr>
                <a:lnSpc>
                  <a:spcPts val="3500"/>
                </a:lnSpc>
              </a:pPr>
              <a:r>
                <a:rPr lang="en-US" sz="3500" b="1" dirty="0">
                  <a:solidFill>
                    <a:srgbClr val="142644"/>
                  </a:solidFill>
                  <a:sym typeface="Arial"/>
                </a:rPr>
                <a:t>models for girls</a:t>
              </a:r>
              <a:endParaRPr lang="en-US" sz="3500" b="1" dirty="0">
                <a:solidFill>
                  <a:srgbClr val="142644"/>
                </a:solidFill>
              </a:endParaRPr>
            </a:p>
          </p:txBody>
        </p:sp>
        <p:pic>
          <p:nvPicPr>
            <p:cNvPr id="33" name="Picture 32">
              <a:extLst>
                <a:ext uri="{FF2B5EF4-FFF2-40B4-BE49-F238E27FC236}">
                  <a16:creationId xmlns:a16="http://schemas.microsoft.com/office/drawing/2014/main" id="{CBACB279-A077-4B40-E300-C0A3F0C2D7C1}"/>
                </a:ext>
              </a:extLst>
            </p:cNvPr>
            <p:cNvPicPr>
              <a:picLocks noChangeAspect="1"/>
            </p:cNvPicPr>
            <p:nvPr/>
          </p:nvPicPr>
          <p:blipFill>
            <a:blip r:embed="rId7"/>
            <a:stretch>
              <a:fillRect/>
            </a:stretch>
          </p:blipFill>
          <p:spPr>
            <a:xfrm>
              <a:off x="1938062" y="5901949"/>
              <a:ext cx="755180" cy="364862"/>
            </a:xfrm>
            <a:prstGeom prst="rect">
              <a:avLst/>
            </a:prstGeom>
          </p:spPr>
        </p:pic>
        <p:pic>
          <p:nvPicPr>
            <p:cNvPr id="20" name="Picture 19">
              <a:extLst>
                <a:ext uri="{FF2B5EF4-FFF2-40B4-BE49-F238E27FC236}">
                  <a16:creationId xmlns:a16="http://schemas.microsoft.com/office/drawing/2014/main" id="{AE0B22FD-2DB9-D82B-5389-0C2993EC27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02448" y="2187343"/>
              <a:ext cx="2394177" cy="2394177"/>
            </a:xfrm>
            <a:prstGeom prst="rect">
              <a:avLst/>
            </a:prstGeom>
          </p:spPr>
        </p:pic>
      </p:grpSp>
      <p:grpSp>
        <p:nvGrpSpPr>
          <p:cNvPr id="3" name="Group 2">
            <a:extLst>
              <a:ext uri="{FF2B5EF4-FFF2-40B4-BE49-F238E27FC236}">
                <a16:creationId xmlns:a16="http://schemas.microsoft.com/office/drawing/2014/main" id="{F701A533-673F-A168-3C7D-48C6B9C4E553}"/>
              </a:ext>
            </a:extLst>
          </p:cNvPr>
          <p:cNvGrpSpPr/>
          <p:nvPr/>
        </p:nvGrpSpPr>
        <p:grpSpPr>
          <a:xfrm>
            <a:off x="3897852" y="1443534"/>
            <a:ext cx="3184923" cy="4883815"/>
            <a:chOff x="3897852" y="1443534"/>
            <a:chExt cx="3184923" cy="4883815"/>
          </a:xfrm>
        </p:grpSpPr>
        <p:sp>
          <p:nvSpPr>
            <p:cNvPr id="15" name="TextBox 14">
              <a:extLst>
                <a:ext uri="{FF2B5EF4-FFF2-40B4-BE49-F238E27FC236}">
                  <a16:creationId xmlns:a16="http://schemas.microsoft.com/office/drawing/2014/main" id="{CEFE3875-73A2-7899-FB25-5E04DA3F4479}"/>
                </a:ext>
              </a:extLst>
            </p:cNvPr>
            <p:cNvSpPr txBox="1"/>
            <p:nvPr/>
          </p:nvSpPr>
          <p:spPr>
            <a:xfrm>
              <a:off x="4734712" y="3984528"/>
              <a:ext cx="2065620" cy="2342821"/>
            </a:xfrm>
            <a:prstGeom prst="rect">
              <a:avLst/>
            </a:prstGeom>
            <a:noFill/>
          </p:spPr>
          <p:txBody>
            <a:bodyPr wrap="square" rtlCol="0">
              <a:spAutoFit/>
            </a:bodyPr>
            <a:lstStyle/>
            <a:p>
              <a:pPr>
                <a:lnSpc>
                  <a:spcPts val="3500"/>
                </a:lnSpc>
              </a:pPr>
              <a:r>
                <a:rPr lang="en-US" sz="3500" b="1" dirty="0">
                  <a:solidFill>
                    <a:srgbClr val="142644"/>
                  </a:solidFill>
                  <a:sym typeface="Arial"/>
                </a:rPr>
                <a:t>More girls choose studies in STEM subjects</a:t>
              </a:r>
              <a:endParaRPr lang="en-US" sz="3500" b="1" dirty="0">
                <a:solidFill>
                  <a:srgbClr val="142644"/>
                </a:solidFill>
              </a:endParaRPr>
            </a:p>
          </p:txBody>
        </p:sp>
        <p:pic>
          <p:nvPicPr>
            <p:cNvPr id="30" name="Picture 29">
              <a:extLst>
                <a:ext uri="{FF2B5EF4-FFF2-40B4-BE49-F238E27FC236}">
                  <a16:creationId xmlns:a16="http://schemas.microsoft.com/office/drawing/2014/main" id="{E3AED4A9-C29A-B244-2744-26080C91531E}"/>
                </a:ext>
              </a:extLst>
            </p:cNvPr>
            <p:cNvPicPr>
              <a:picLocks noChangeAspect="1"/>
            </p:cNvPicPr>
            <p:nvPr/>
          </p:nvPicPr>
          <p:blipFill>
            <a:blip r:embed="rId7"/>
            <a:stretch>
              <a:fillRect/>
            </a:stretch>
          </p:blipFill>
          <p:spPr>
            <a:xfrm>
              <a:off x="3897852" y="5165091"/>
              <a:ext cx="755180" cy="364862"/>
            </a:xfrm>
            <a:prstGeom prst="rect">
              <a:avLst/>
            </a:prstGeom>
          </p:spPr>
        </p:pic>
        <p:pic>
          <p:nvPicPr>
            <p:cNvPr id="21" name="Picture 20">
              <a:extLst>
                <a:ext uri="{FF2B5EF4-FFF2-40B4-BE49-F238E27FC236}">
                  <a16:creationId xmlns:a16="http://schemas.microsoft.com/office/drawing/2014/main" id="{B3667012-6A16-5BB3-D8E9-039903C23345}"/>
                </a:ext>
              </a:extLst>
            </p:cNvPr>
            <p:cNvPicPr>
              <a:picLocks noChangeAspect="1"/>
            </p:cNvPicPr>
            <p:nvPr/>
          </p:nvPicPr>
          <p:blipFill>
            <a:blip r:embed="rId9"/>
            <a:stretch>
              <a:fillRect/>
            </a:stretch>
          </p:blipFill>
          <p:spPr>
            <a:xfrm>
              <a:off x="4506353" y="1443534"/>
              <a:ext cx="2576422" cy="2576422"/>
            </a:xfrm>
            <a:prstGeom prst="rect">
              <a:avLst/>
            </a:prstGeom>
          </p:spPr>
        </p:pic>
      </p:grpSp>
      <p:grpSp>
        <p:nvGrpSpPr>
          <p:cNvPr id="7" name="Group 6">
            <a:extLst>
              <a:ext uri="{FF2B5EF4-FFF2-40B4-BE49-F238E27FC236}">
                <a16:creationId xmlns:a16="http://schemas.microsoft.com/office/drawing/2014/main" id="{753A43D3-33CD-D593-77E2-EF6BD5932E4B}"/>
              </a:ext>
            </a:extLst>
          </p:cNvPr>
          <p:cNvGrpSpPr/>
          <p:nvPr/>
        </p:nvGrpSpPr>
        <p:grpSpPr>
          <a:xfrm>
            <a:off x="9861111" y="1042784"/>
            <a:ext cx="2330889" cy="4093164"/>
            <a:chOff x="9861111" y="1042784"/>
            <a:chExt cx="2330889" cy="4093164"/>
          </a:xfrm>
        </p:grpSpPr>
        <p:sp>
          <p:nvSpPr>
            <p:cNvPr id="19" name="TextBox 18">
              <a:extLst>
                <a:ext uri="{FF2B5EF4-FFF2-40B4-BE49-F238E27FC236}">
                  <a16:creationId xmlns:a16="http://schemas.microsoft.com/office/drawing/2014/main" id="{2ADD32FC-62F6-1A6B-EB28-2225CC67A9D0}"/>
                </a:ext>
              </a:extLst>
            </p:cNvPr>
            <p:cNvSpPr txBox="1"/>
            <p:nvPr/>
          </p:nvSpPr>
          <p:spPr>
            <a:xfrm>
              <a:off x="9901379" y="2862663"/>
              <a:ext cx="2290621" cy="1893980"/>
            </a:xfrm>
            <a:prstGeom prst="rect">
              <a:avLst/>
            </a:prstGeom>
            <a:noFill/>
          </p:spPr>
          <p:txBody>
            <a:bodyPr wrap="square" rtlCol="0">
              <a:spAutoFit/>
            </a:bodyPr>
            <a:lstStyle/>
            <a:p>
              <a:pPr>
                <a:lnSpc>
                  <a:spcPts val="3500"/>
                </a:lnSpc>
              </a:pPr>
              <a:r>
                <a:rPr lang="en-US" sz="3500" b="1" dirty="0">
                  <a:solidFill>
                    <a:srgbClr val="142644"/>
                  </a:solidFill>
                  <a:sym typeface="Arial"/>
                </a:rPr>
                <a:t>Better solutions to global challenges</a:t>
              </a:r>
              <a:endParaRPr lang="en-US" sz="3500" b="1" dirty="0">
                <a:solidFill>
                  <a:srgbClr val="142644"/>
                </a:solidFill>
              </a:endParaRPr>
            </a:p>
          </p:txBody>
        </p:sp>
        <p:pic>
          <p:nvPicPr>
            <p:cNvPr id="32" name="Picture 31">
              <a:extLst>
                <a:ext uri="{FF2B5EF4-FFF2-40B4-BE49-F238E27FC236}">
                  <a16:creationId xmlns:a16="http://schemas.microsoft.com/office/drawing/2014/main" id="{92B54E4C-2626-CEE5-740B-42EA473DF5E5}"/>
                </a:ext>
              </a:extLst>
            </p:cNvPr>
            <p:cNvPicPr>
              <a:picLocks noChangeAspect="1"/>
            </p:cNvPicPr>
            <p:nvPr/>
          </p:nvPicPr>
          <p:blipFill>
            <a:blip r:embed="rId7"/>
            <a:stretch>
              <a:fillRect/>
            </a:stretch>
          </p:blipFill>
          <p:spPr>
            <a:xfrm>
              <a:off x="9861111" y="4771086"/>
              <a:ext cx="755180" cy="364862"/>
            </a:xfrm>
            <a:prstGeom prst="rect">
              <a:avLst/>
            </a:prstGeom>
          </p:spPr>
        </p:pic>
        <p:pic>
          <p:nvPicPr>
            <p:cNvPr id="26" name="Picture 25">
              <a:extLst>
                <a:ext uri="{FF2B5EF4-FFF2-40B4-BE49-F238E27FC236}">
                  <a16:creationId xmlns:a16="http://schemas.microsoft.com/office/drawing/2014/main" id="{9B9E17C2-D810-A40C-5F93-944B2D143D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83552" y="1042784"/>
              <a:ext cx="2006250" cy="2006250"/>
            </a:xfrm>
            <a:prstGeom prst="rect">
              <a:avLst/>
            </a:prstGeom>
          </p:spPr>
        </p:pic>
      </p:grpSp>
      <p:grpSp>
        <p:nvGrpSpPr>
          <p:cNvPr id="5" name="Group 4">
            <a:extLst>
              <a:ext uri="{FF2B5EF4-FFF2-40B4-BE49-F238E27FC236}">
                <a16:creationId xmlns:a16="http://schemas.microsoft.com/office/drawing/2014/main" id="{879B5E7E-7EC4-A4C4-B968-99CC2064AB2A}"/>
              </a:ext>
            </a:extLst>
          </p:cNvPr>
          <p:cNvGrpSpPr/>
          <p:nvPr/>
        </p:nvGrpSpPr>
        <p:grpSpPr>
          <a:xfrm>
            <a:off x="6317779" y="1380702"/>
            <a:ext cx="3584089" cy="4315506"/>
            <a:chOff x="6317779" y="1380702"/>
            <a:chExt cx="3584089" cy="4315506"/>
          </a:xfrm>
        </p:grpSpPr>
        <p:sp>
          <p:nvSpPr>
            <p:cNvPr id="17" name="TextBox 16">
              <a:extLst>
                <a:ext uri="{FF2B5EF4-FFF2-40B4-BE49-F238E27FC236}">
                  <a16:creationId xmlns:a16="http://schemas.microsoft.com/office/drawing/2014/main" id="{6CE4B212-8A41-278F-1761-D6E3FDEFD38B}"/>
                </a:ext>
              </a:extLst>
            </p:cNvPr>
            <p:cNvSpPr txBox="1"/>
            <p:nvPr/>
          </p:nvSpPr>
          <p:spPr>
            <a:xfrm>
              <a:off x="7220943" y="3486380"/>
              <a:ext cx="2680925" cy="1893980"/>
            </a:xfrm>
            <a:prstGeom prst="rect">
              <a:avLst/>
            </a:prstGeom>
            <a:noFill/>
          </p:spPr>
          <p:txBody>
            <a:bodyPr wrap="square" rtlCol="0">
              <a:spAutoFit/>
            </a:bodyPr>
            <a:lstStyle/>
            <a:p>
              <a:pPr>
                <a:lnSpc>
                  <a:spcPts val="3500"/>
                </a:lnSpc>
              </a:pPr>
              <a:r>
                <a:rPr lang="en-US" sz="3500" b="1" dirty="0">
                  <a:solidFill>
                    <a:srgbClr val="142644"/>
                  </a:solidFill>
                  <a:sym typeface="Arial"/>
                </a:rPr>
                <a:t>More innovators with diverse backgrounds</a:t>
              </a:r>
              <a:endParaRPr lang="en-US" sz="3500" b="1" dirty="0">
                <a:solidFill>
                  <a:srgbClr val="142644"/>
                </a:solidFill>
              </a:endParaRPr>
            </a:p>
          </p:txBody>
        </p:sp>
        <p:pic>
          <p:nvPicPr>
            <p:cNvPr id="31" name="Picture 30">
              <a:extLst>
                <a:ext uri="{FF2B5EF4-FFF2-40B4-BE49-F238E27FC236}">
                  <a16:creationId xmlns:a16="http://schemas.microsoft.com/office/drawing/2014/main" id="{3CE8B4BE-4C40-31B1-938D-7C7DC45EFEFF}"/>
                </a:ext>
              </a:extLst>
            </p:cNvPr>
            <p:cNvPicPr>
              <a:picLocks noChangeAspect="1"/>
            </p:cNvPicPr>
            <p:nvPr/>
          </p:nvPicPr>
          <p:blipFill>
            <a:blip r:embed="rId7"/>
            <a:stretch>
              <a:fillRect/>
            </a:stretch>
          </p:blipFill>
          <p:spPr>
            <a:xfrm>
              <a:off x="6317779" y="5331346"/>
              <a:ext cx="755180" cy="364862"/>
            </a:xfrm>
            <a:prstGeom prst="rect">
              <a:avLst/>
            </a:prstGeom>
          </p:spPr>
        </p:pic>
        <p:pic>
          <p:nvPicPr>
            <p:cNvPr id="25" name="Picture 24">
              <a:extLst>
                <a:ext uri="{FF2B5EF4-FFF2-40B4-BE49-F238E27FC236}">
                  <a16:creationId xmlns:a16="http://schemas.microsoft.com/office/drawing/2014/main" id="{761EFA22-6D70-76AF-27DB-4796B654DA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20535" y="1380702"/>
              <a:ext cx="1695660" cy="2048298"/>
            </a:xfrm>
            <a:prstGeom prst="rect">
              <a:avLst/>
            </a:prstGeom>
          </p:spPr>
        </p:pic>
      </p:grpSp>
    </p:spTree>
    <p:extLst>
      <p:ext uri="{BB962C8B-B14F-4D97-AF65-F5344CB8AC3E}">
        <p14:creationId xmlns:p14="http://schemas.microsoft.com/office/powerpoint/2010/main" val="16843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5A3094-B160-1AA0-78C6-224C4C10469F}"/>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77A8DDF-3DDF-1612-58E1-FD160626F8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4" name="TextBox 3">
            <a:extLst>
              <a:ext uri="{FF2B5EF4-FFF2-40B4-BE49-F238E27FC236}">
                <a16:creationId xmlns:a16="http://schemas.microsoft.com/office/drawing/2014/main" id="{474C8309-C633-E679-01C6-9A8D2859E56F}"/>
              </a:ext>
            </a:extLst>
          </p:cNvPr>
          <p:cNvSpPr txBox="1"/>
          <p:nvPr/>
        </p:nvSpPr>
        <p:spPr>
          <a:xfrm>
            <a:off x="6882731" y="2734508"/>
            <a:ext cx="4716274" cy="2408736"/>
          </a:xfrm>
          <a:prstGeom prst="rect">
            <a:avLst/>
          </a:prstGeom>
          <a:noFill/>
        </p:spPr>
        <p:txBody>
          <a:bodyPr wrap="square" rtlCol="0">
            <a:spAutoFit/>
          </a:bodyPr>
          <a:lstStyle/>
          <a:p>
            <a:pPr lvl="0">
              <a:lnSpc>
                <a:spcPts val="4500"/>
              </a:lnSpc>
            </a:pPr>
            <a:r>
              <a:rPr lang="en-IE" sz="4500" b="1" dirty="0">
                <a:solidFill>
                  <a:srgbClr val="142644"/>
                </a:solidFill>
                <a:effectLst/>
                <a:latin typeface="Calibri" panose="020F0502020204030204" pitchFamily="34" charset="0"/>
                <a:ea typeface="Calibri" panose="020F0502020204030204" pitchFamily="34" charset="0"/>
              </a:rPr>
              <a:t>Are there still biases </a:t>
            </a:r>
            <a:r>
              <a:rPr lang="en-IE" sz="4500" b="1" dirty="0">
                <a:solidFill>
                  <a:srgbClr val="142644"/>
                </a:solidFill>
                <a:latin typeface="Calibri" panose="020F0502020204030204" pitchFamily="34" charset="0"/>
                <a:ea typeface="Calibri" panose="020F0502020204030204" pitchFamily="34" charset="0"/>
              </a:rPr>
              <a:t>around</a:t>
            </a:r>
            <a:r>
              <a:rPr lang="en-IE" sz="4500" b="1" dirty="0">
                <a:solidFill>
                  <a:srgbClr val="142644"/>
                </a:solidFill>
                <a:effectLst/>
                <a:latin typeface="Calibri" panose="020F0502020204030204" pitchFamily="34" charset="0"/>
                <a:ea typeface="Calibri" panose="020F0502020204030204" pitchFamily="34" charset="0"/>
              </a:rPr>
              <a:t> what girls should be taught?</a:t>
            </a:r>
          </a:p>
        </p:txBody>
      </p:sp>
      <p:pic>
        <p:nvPicPr>
          <p:cNvPr id="5" name="Picture 4">
            <a:extLst>
              <a:ext uri="{FF2B5EF4-FFF2-40B4-BE49-F238E27FC236}">
                <a16:creationId xmlns:a16="http://schemas.microsoft.com/office/drawing/2014/main" id="{5DF1F5CC-3EEA-F46B-D8CC-7E593BF44467}"/>
              </a:ext>
            </a:extLst>
          </p:cNvPr>
          <p:cNvPicPr>
            <a:picLocks noChangeAspect="1"/>
          </p:cNvPicPr>
          <p:nvPr/>
        </p:nvPicPr>
        <p:blipFill>
          <a:blip r:embed="rId4"/>
          <a:stretch>
            <a:fillRect/>
          </a:stretch>
        </p:blipFill>
        <p:spPr>
          <a:xfrm>
            <a:off x="954675" y="1814753"/>
            <a:ext cx="4716274" cy="4248247"/>
          </a:xfrm>
          <a:prstGeom prst="rect">
            <a:avLst/>
          </a:prstGeom>
        </p:spPr>
      </p:pic>
      <p:pic>
        <p:nvPicPr>
          <p:cNvPr id="6" name="Picture 5">
            <a:extLst>
              <a:ext uri="{FF2B5EF4-FFF2-40B4-BE49-F238E27FC236}">
                <a16:creationId xmlns:a16="http://schemas.microsoft.com/office/drawing/2014/main" id="{BEFF27EC-F80E-E41A-D9A8-674C1233E319}"/>
              </a:ext>
            </a:extLst>
          </p:cNvPr>
          <p:cNvPicPr>
            <a:picLocks noChangeAspect="1"/>
          </p:cNvPicPr>
          <p:nvPr/>
        </p:nvPicPr>
        <p:blipFill>
          <a:blip r:embed="rId5"/>
          <a:stretch>
            <a:fillRect/>
          </a:stretch>
        </p:blipFill>
        <p:spPr>
          <a:xfrm>
            <a:off x="1277359" y="3441163"/>
            <a:ext cx="2967264" cy="1071110"/>
          </a:xfrm>
          <a:prstGeom prst="rect">
            <a:avLst/>
          </a:prstGeom>
        </p:spPr>
      </p:pic>
    </p:spTree>
    <p:extLst>
      <p:ext uri="{BB962C8B-B14F-4D97-AF65-F5344CB8AC3E}">
        <p14:creationId xmlns:p14="http://schemas.microsoft.com/office/powerpoint/2010/main" val="1697039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B30CC-465B-ECA9-5610-2358C47579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6" name="TextBox 5">
            <a:extLst>
              <a:ext uri="{FF2B5EF4-FFF2-40B4-BE49-F238E27FC236}">
                <a16:creationId xmlns:a16="http://schemas.microsoft.com/office/drawing/2014/main" id="{69C18F77-6832-1047-BF58-D31DDD329A3E}"/>
              </a:ext>
            </a:extLst>
          </p:cNvPr>
          <p:cNvSpPr txBox="1"/>
          <p:nvPr/>
        </p:nvSpPr>
        <p:spPr>
          <a:xfrm>
            <a:off x="643467" y="1777289"/>
            <a:ext cx="4716274" cy="1058623"/>
          </a:xfrm>
          <a:prstGeom prst="rect">
            <a:avLst/>
          </a:prstGeom>
          <a:noFill/>
        </p:spPr>
        <p:txBody>
          <a:bodyPr wrap="square" rtlCol="0">
            <a:spAutoFit/>
          </a:bodyPr>
          <a:lstStyle/>
          <a:p>
            <a:pPr lvl="0">
              <a:lnSpc>
                <a:spcPts val="2500"/>
              </a:lnSpc>
            </a:pPr>
            <a:r>
              <a:rPr lang="en-IE" sz="2500" b="1" dirty="0">
                <a:solidFill>
                  <a:srgbClr val="142644"/>
                </a:solidFill>
                <a:effectLst/>
                <a:latin typeface="Calibri" panose="020F0502020204030204" pitchFamily="34" charset="0"/>
                <a:ea typeface="Calibri" panose="020F0502020204030204" pitchFamily="34" charset="0"/>
              </a:rPr>
              <a:t>Numbers sitting physics, chemistry and biology by gender (Leaving Certificate 2013)</a:t>
            </a:r>
          </a:p>
        </p:txBody>
      </p:sp>
      <p:sp>
        <p:nvSpPr>
          <p:cNvPr id="7" name="TextBox 6">
            <a:extLst>
              <a:ext uri="{FF2B5EF4-FFF2-40B4-BE49-F238E27FC236}">
                <a16:creationId xmlns:a16="http://schemas.microsoft.com/office/drawing/2014/main" id="{F765F1AE-2C39-9C0F-1B3C-482F285408AC}"/>
              </a:ext>
            </a:extLst>
          </p:cNvPr>
          <p:cNvSpPr txBox="1"/>
          <p:nvPr/>
        </p:nvSpPr>
        <p:spPr>
          <a:xfrm>
            <a:off x="6194413" y="1777289"/>
            <a:ext cx="4716274" cy="1058623"/>
          </a:xfrm>
          <a:prstGeom prst="rect">
            <a:avLst/>
          </a:prstGeom>
          <a:noFill/>
        </p:spPr>
        <p:txBody>
          <a:bodyPr wrap="square" rtlCol="0">
            <a:spAutoFit/>
          </a:bodyPr>
          <a:lstStyle/>
          <a:p>
            <a:pPr lvl="0">
              <a:lnSpc>
                <a:spcPts val="2500"/>
              </a:lnSpc>
            </a:pPr>
            <a:endParaRPr lang="en-IE" sz="2500" b="1" dirty="0">
              <a:solidFill>
                <a:srgbClr val="142644"/>
              </a:solidFill>
              <a:effectLst/>
              <a:latin typeface="Calibri" panose="020F0502020204030204" pitchFamily="34" charset="0"/>
              <a:ea typeface="Calibri" panose="020F0502020204030204" pitchFamily="34" charset="0"/>
            </a:endParaRPr>
          </a:p>
          <a:p>
            <a:pPr lvl="0">
              <a:lnSpc>
                <a:spcPts val="2500"/>
              </a:lnSpc>
            </a:pPr>
            <a:r>
              <a:rPr lang="en-IE" sz="2500" b="1" dirty="0">
                <a:solidFill>
                  <a:srgbClr val="142644"/>
                </a:solidFill>
                <a:effectLst/>
                <a:latin typeface="Calibri" panose="020F0502020204030204" pitchFamily="34" charset="0"/>
                <a:ea typeface="Calibri" panose="020F0502020204030204" pitchFamily="34" charset="0"/>
              </a:rPr>
              <a:t>Numbers taking Leaving Certificate Technology subjects</a:t>
            </a:r>
          </a:p>
        </p:txBody>
      </p:sp>
      <p:pic>
        <p:nvPicPr>
          <p:cNvPr id="10" name="Picture 9">
            <a:extLst>
              <a:ext uri="{FF2B5EF4-FFF2-40B4-BE49-F238E27FC236}">
                <a16:creationId xmlns:a16="http://schemas.microsoft.com/office/drawing/2014/main" id="{4FE9E319-1CB2-9EB6-994B-18F2F9434001}"/>
              </a:ext>
            </a:extLst>
          </p:cNvPr>
          <p:cNvPicPr>
            <a:picLocks noChangeAspect="1"/>
          </p:cNvPicPr>
          <p:nvPr/>
        </p:nvPicPr>
        <p:blipFill>
          <a:blip r:embed="rId4"/>
          <a:stretch>
            <a:fillRect/>
          </a:stretch>
        </p:blipFill>
        <p:spPr>
          <a:xfrm>
            <a:off x="6308700" y="3735239"/>
            <a:ext cx="5268961" cy="2896850"/>
          </a:xfrm>
          <a:prstGeom prst="rect">
            <a:avLst/>
          </a:prstGeom>
        </p:spPr>
      </p:pic>
      <p:pic>
        <p:nvPicPr>
          <p:cNvPr id="13" name="Picture 12">
            <a:extLst>
              <a:ext uri="{FF2B5EF4-FFF2-40B4-BE49-F238E27FC236}">
                <a16:creationId xmlns:a16="http://schemas.microsoft.com/office/drawing/2014/main" id="{0A8098CC-8F62-B2D4-F60D-106A7B14F707}"/>
              </a:ext>
            </a:extLst>
          </p:cNvPr>
          <p:cNvPicPr>
            <a:picLocks noChangeAspect="1"/>
          </p:cNvPicPr>
          <p:nvPr/>
        </p:nvPicPr>
        <p:blipFill>
          <a:blip r:embed="rId5"/>
          <a:stretch>
            <a:fillRect/>
          </a:stretch>
        </p:blipFill>
        <p:spPr>
          <a:xfrm>
            <a:off x="783022" y="3065898"/>
            <a:ext cx="4576719" cy="3386772"/>
          </a:xfrm>
          <a:prstGeom prst="rect">
            <a:avLst/>
          </a:prstGeom>
        </p:spPr>
      </p:pic>
    </p:spTree>
    <p:extLst>
      <p:ext uri="{BB962C8B-B14F-4D97-AF65-F5344CB8AC3E}">
        <p14:creationId xmlns:p14="http://schemas.microsoft.com/office/powerpoint/2010/main" val="745932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9699DD-46A2-89A8-3929-0A1E839C88A2}"/>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0109489-A7FB-B0E0-0630-9AF0EE4335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5" name="TextBox 4">
            <a:extLst>
              <a:ext uri="{FF2B5EF4-FFF2-40B4-BE49-F238E27FC236}">
                <a16:creationId xmlns:a16="http://schemas.microsoft.com/office/drawing/2014/main" id="{121807EC-B899-DD52-B0C3-69FE8D06905C}"/>
              </a:ext>
            </a:extLst>
          </p:cNvPr>
          <p:cNvSpPr txBox="1"/>
          <p:nvPr/>
        </p:nvSpPr>
        <p:spPr>
          <a:xfrm>
            <a:off x="6496342" y="1260630"/>
            <a:ext cx="5222182" cy="4807632"/>
          </a:xfrm>
          <a:prstGeom prst="rect">
            <a:avLst/>
          </a:prstGeom>
          <a:noFill/>
        </p:spPr>
        <p:txBody>
          <a:bodyPr wrap="square" rtlCol="0">
            <a:spAutoFit/>
          </a:bodyPr>
          <a:lstStyle/>
          <a:p>
            <a:pPr marL="342900" lvl="0" indent="-228600">
              <a:lnSpc>
                <a:spcPct val="90000"/>
              </a:lnSpc>
              <a:spcAft>
                <a:spcPts val="600"/>
              </a:spcAft>
              <a:buFont typeface="Arial" panose="020B0604020202020204" pitchFamily="34" charset="0"/>
              <a:buChar char="•"/>
            </a:pPr>
            <a:r>
              <a:rPr lang="en-US" sz="2800" b="1" dirty="0">
                <a:solidFill>
                  <a:srgbClr val="142644"/>
                </a:solidFill>
              </a:rPr>
              <a:t>Why might people decide to go into a career in STEM?</a:t>
            </a:r>
          </a:p>
          <a:p>
            <a:pPr marL="342900" lvl="0" indent="-228600">
              <a:lnSpc>
                <a:spcPct val="90000"/>
              </a:lnSpc>
              <a:spcAft>
                <a:spcPts val="600"/>
              </a:spcAft>
              <a:buFont typeface="Arial" panose="020B0604020202020204" pitchFamily="34" charset="0"/>
              <a:buChar char="•"/>
            </a:pPr>
            <a:endParaRPr lang="en-US" sz="2800" b="1" dirty="0">
              <a:solidFill>
                <a:srgbClr val="142644"/>
              </a:solidFill>
            </a:endParaRPr>
          </a:p>
          <a:p>
            <a:pPr marL="342900" lvl="0" indent="-228600">
              <a:lnSpc>
                <a:spcPct val="90000"/>
              </a:lnSpc>
              <a:spcAft>
                <a:spcPts val="600"/>
              </a:spcAft>
              <a:buFont typeface="Arial" panose="020B0604020202020204" pitchFamily="34" charset="0"/>
              <a:buChar char="•"/>
            </a:pPr>
            <a:r>
              <a:rPr lang="en-US" sz="2800" b="1" dirty="0">
                <a:solidFill>
                  <a:srgbClr val="142644"/>
                </a:solidFill>
              </a:rPr>
              <a:t>What might be some barriers which prevent people from going into STEM careers?</a:t>
            </a:r>
          </a:p>
          <a:p>
            <a:pPr marL="342900" lvl="0" indent="-228600">
              <a:lnSpc>
                <a:spcPct val="90000"/>
              </a:lnSpc>
              <a:spcAft>
                <a:spcPts val="600"/>
              </a:spcAft>
              <a:buFont typeface="Arial" panose="020B0604020202020204" pitchFamily="34" charset="0"/>
              <a:buChar char="•"/>
            </a:pPr>
            <a:endParaRPr lang="en-US" sz="2800" b="1" dirty="0">
              <a:solidFill>
                <a:srgbClr val="142644"/>
              </a:solidFill>
            </a:endParaRPr>
          </a:p>
          <a:p>
            <a:pPr marL="342900" lvl="0" indent="-228600">
              <a:lnSpc>
                <a:spcPct val="90000"/>
              </a:lnSpc>
              <a:spcAft>
                <a:spcPts val="600"/>
              </a:spcAft>
              <a:buFont typeface="Arial" panose="020B0604020202020204" pitchFamily="34" charset="0"/>
              <a:buChar char="•"/>
            </a:pPr>
            <a:r>
              <a:rPr lang="en-US" sz="2800" b="1" dirty="0">
                <a:solidFill>
                  <a:srgbClr val="142644"/>
                </a:solidFill>
              </a:rPr>
              <a:t>Do you think stereotypes have any influence on what career you would or would not want to pursue? </a:t>
            </a:r>
          </a:p>
        </p:txBody>
      </p:sp>
      <p:pic>
        <p:nvPicPr>
          <p:cNvPr id="6" name="Picture 5">
            <a:extLst>
              <a:ext uri="{FF2B5EF4-FFF2-40B4-BE49-F238E27FC236}">
                <a16:creationId xmlns:a16="http://schemas.microsoft.com/office/drawing/2014/main" id="{40E064D5-8C0A-54B5-E612-9CBDB22DB9AE}"/>
              </a:ext>
            </a:extLst>
          </p:cNvPr>
          <p:cNvPicPr>
            <a:picLocks noChangeAspect="1"/>
          </p:cNvPicPr>
          <p:nvPr/>
        </p:nvPicPr>
        <p:blipFill>
          <a:blip r:embed="rId4"/>
          <a:stretch>
            <a:fillRect/>
          </a:stretch>
        </p:blipFill>
        <p:spPr>
          <a:xfrm>
            <a:off x="458998" y="1860274"/>
            <a:ext cx="5806496" cy="7014042"/>
          </a:xfrm>
          <a:prstGeom prst="rect">
            <a:avLst/>
          </a:prstGeom>
        </p:spPr>
      </p:pic>
    </p:spTree>
    <p:extLst>
      <p:ext uri="{BB962C8B-B14F-4D97-AF65-F5344CB8AC3E}">
        <p14:creationId xmlns:p14="http://schemas.microsoft.com/office/powerpoint/2010/main" val="623723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80B3C3-E5EC-04F1-0913-CA0CFCB71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7140678"/>
          </a:xfrm>
          <a:prstGeom prst="rect">
            <a:avLst/>
          </a:prstGeom>
        </p:spPr>
      </p:pic>
      <p:pic>
        <p:nvPicPr>
          <p:cNvPr id="4" name="Picture 3">
            <a:extLst>
              <a:ext uri="{FF2B5EF4-FFF2-40B4-BE49-F238E27FC236}">
                <a16:creationId xmlns:a16="http://schemas.microsoft.com/office/drawing/2014/main" id="{F8C9C901-C58C-0BC0-7259-1612AF145B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0366" y="1482616"/>
            <a:ext cx="1081802" cy="821592"/>
          </a:xfrm>
          <a:prstGeom prst="rect">
            <a:avLst/>
          </a:prstGeom>
        </p:spPr>
      </p:pic>
      <p:sp>
        <p:nvSpPr>
          <p:cNvPr id="10" name="TextBox 9">
            <a:extLst>
              <a:ext uri="{FF2B5EF4-FFF2-40B4-BE49-F238E27FC236}">
                <a16:creationId xmlns:a16="http://schemas.microsoft.com/office/drawing/2014/main" id="{2E1D0D10-DD08-4CE4-24CF-1E47840FDD6A}"/>
              </a:ext>
            </a:extLst>
          </p:cNvPr>
          <p:cNvSpPr txBox="1"/>
          <p:nvPr/>
        </p:nvSpPr>
        <p:spPr>
          <a:xfrm>
            <a:off x="9456137" y="5023947"/>
            <a:ext cx="2639407" cy="1636602"/>
          </a:xfrm>
          <a:prstGeom prst="rect">
            <a:avLst/>
          </a:prstGeom>
          <a:noFill/>
        </p:spPr>
        <p:txBody>
          <a:bodyPr wrap="square" rtlCol="0">
            <a:spAutoFit/>
          </a:bodyPr>
          <a:lstStyle/>
          <a:p>
            <a:pPr lvl="0">
              <a:lnSpc>
                <a:spcPts val="3000"/>
              </a:lnSpc>
            </a:pPr>
            <a:r>
              <a:rPr lang="en-IE" sz="3000" b="1" dirty="0">
                <a:solidFill>
                  <a:srgbClr val="142644"/>
                </a:solidFill>
                <a:effectLst/>
                <a:latin typeface="Calibri" panose="020F0502020204030204" pitchFamily="34" charset="0"/>
                <a:ea typeface="Calibri" panose="020F0502020204030204" pitchFamily="34" charset="0"/>
              </a:rPr>
              <a:t>International Day </a:t>
            </a:r>
            <a:r>
              <a:rPr lang="en-IE" sz="3000" b="1" dirty="0">
                <a:solidFill>
                  <a:srgbClr val="142644"/>
                </a:solidFill>
                <a:effectLst/>
                <a:latin typeface="Calibri" panose="020F0502020204030204" pitchFamily="34" charset="0"/>
                <a:ea typeface="Calibri" panose="020F0502020204030204" pitchFamily="34" charset="0"/>
                <a:hlinkClick r:id="rId5"/>
              </a:rPr>
              <a:t>of</a:t>
            </a:r>
            <a:r>
              <a:rPr lang="en-IE" sz="3000" b="1" dirty="0">
                <a:solidFill>
                  <a:srgbClr val="142644"/>
                </a:solidFill>
                <a:effectLst/>
                <a:latin typeface="Calibri" panose="020F0502020204030204" pitchFamily="34" charset="0"/>
                <a:ea typeface="Calibri" panose="020F0502020204030204" pitchFamily="34" charset="0"/>
              </a:rPr>
              <a:t> Women and Girls in Science </a:t>
            </a:r>
          </a:p>
        </p:txBody>
      </p:sp>
      <p:sp>
        <p:nvSpPr>
          <p:cNvPr id="11" name="TextBox 10">
            <a:extLst>
              <a:ext uri="{FF2B5EF4-FFF2-40B4-BE49-F238E27FC236}">
                <a16:creationId xmlns:a16="http://schemas.microsoft.com/office/drawing/2014/main" id="{E8F917E8-3E59-B220-0BCC-022EEB7243E6}"/>
              </a:ext>
            </a:extLst>
          </p:cNvPr>
          <p:cNvSpPr txBox="1"/>
          <p:nvPr/>
        </p:nvSpPr>
        <p:spPr>
          <a:xfrm>
            <a:off x="207966" y="3681283"/>
            <a:ext cx="2639407" cy="502766"/>
          </a:xfrm>
          <a:prstGeom prst="rect">
            <a:avLst/>
          </a:prstGeom>
          <a:noFill/>
        </p:spPr>
        <p:txBody>
          <a:bodyPr wrap="square" rtlCol="0">
            <a:spAutoFit/>
          </a:bodyPr>
          <a:lstStyle/>
          <a:p>
            <a:pPr lvl="0">
              <a:lnSpc>
                <a:spcPts val="3000"/>
              </a:lnSpc>
            </a:pPr>
            <a:r>
              <a:rPr lang="en-IE" sz="3600" b="1" dirty="0">
                <a:solidFill>
                  <a:srgbClr val="142644"/>
                </a:solidFill>
                <a:effectLst/>
                <a:latin typeface="Calibri" panose="020F0502020204030204" pitchFamily="34" charset="0"/>
                <a:ea typeface="Calibri" panose="020F0502020204030204" pitchFamily="34" charset="0"/>
              </a:rPr>
              <a:t>11 February</a:t>
            </a:r>
          </a:p>
        </p:txBody>
      </p:sp>
    </p:spTree>
    <p:extLst>
      <p:ext uri="{BB962C8B-B14F-4D97-AF65-F5344CB8AC3E}">
        <p14:creationId xmlns:p14="http://schemas.microsoft.com/office/powerpoint/2010/main" val="2875569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06E10-ACA6-9D4E-7F88-6987116EA5D1}"/>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9216412-0E27-C918-979F-D504F56BEBBA}"/>
              </a:ext>
            </a:extLst>
          </p:cNvPr>
          <p:cNvSpPr txBox="1"/>
          <p:nvPr/>
        </p:nvSpPr>
        <p:spPr>
          <a:xfrm>
            <a:off x="6222842" y="1903530"/>
            <a:ext cx="5417265" cy="3815212"/>
          </a:xfrm>
          <a:prstGeom prst="rect">
            <a:avLst/>
          </a:prstGeom>
          <a:noFill/>
        </p:spPr>
        <p:txBody>
          <a:bodyPr wrap="square" rtlCol="0">
            <a:spAutoFit/>
          </a:bodyPr>
          <a:lstStyle/>
          <a:p>
            <a:pPr marL="342900" lvl="0" indent="-342900">
              <a:lnSpc>
                <a:spcPts val="2200"/>
              </a:lnSpc>
              <a:buFont typeface="+mj-lt"/>
              <a:buAutoNum type="arabicPeriod"/>
            </a:pPr>
            <a:r>
              <a:rPr lang="en-IE" sz="2200" b="1" dirty="0">
                <a:solidFill>
                  <a:srgbClr val="142644"/>
                </a:solidFill>
                <a:latin typeface="Calibri" panose="020F0502020204030204" pitchFamily="34" charset="0"/>
                <a:ea typeface="Calibri" panose="020F0502020204030204" pitchFamily="34" charset="0"/>
                <a:cs typeface="Calibri" panose="020F0502020204030204" pitchFamily="34" charset="0"/>
              </a:rPr>
              <a:t>What surprised you most from watching the video(s)?</a:t>
            </a:r>
          </a:p>
          <a:p>
            <a:pPr marL="342900" lvl="0" indent="-342900">
              <a:lnSpc>
                <a:spcPts val="2200"/>
              </a:lnSpc>
              <a:spcBef>
                <a:spcPts val="1200"/>
              </a:spcBef>
              <a:buFont typeface="+mj-lt"/>
              <a:buAutoNum type="arabicPeriod"/>
            </a:pPr>
            <a:r>
              <a:rPr lang="en-IE" sz="2200" b="1" dirty="0">
                <a:solidFill>
                  <a:srgbClr val="142644"/>
                </a:solidFill>
                <a:latin typeface="Calibri" panose="020F0502020204030204" pitchFamily="34" charset="0"/>
                <a:ea typeface="Calibri" panose="020F0502020204030204" pitchFamily="34" charset="0"/>
                <a:cs typeface="Calibri" panose="020F0502020204030204" pitchFamily="34" charset="0"/>
              </a:rPr>
              <a:t>What were the stereotypes you may have had of someone working in this field before watching the video?</a:t>
            </a:r>
          </a:p>
          <a:p>
            <a:pPr marL="342900" lvl="0" indent="-342900">
              <a:lnSpc>
                <a:spcPts val="2200"/>
              </a:lnSpc>
              <a:spcBef>
                <a:spcPts val="1200"/>
              </a:spcBef>
              <a:buFont typeface="+mj-lt"/>
              <a:buAutoNum type="arabicPeriod"/>
            </a:pPr>
            <a:r>
              <a:rPr lang="en-IE" sz="2200" b="1" dirty="0">
                <a:solidFill>
                  <a:srgbClr val="142644"/>
                </a:solidFill>
                <a:latin typeface="Calibri" panose="020F0502020204030204" pitchFamily="34" charset="0"/>
                <a:ea typeface="Calibri" panose="020F0502020204030204" pitchFamily="34" charset="0"/>
                <a:cs typeface="Calibri" panose="020F0502020204030204" pitchFamily="34" charset="0"/>
              </a:rPr>
              <a:t>What advice did you find most helpful from the role model?</a:t>
            </a:r>
          </a:p>
          <a:p>
            <a:pPr marL="342900" lvl="0" indent="-342900">
              <a:lnSpc>
                <a:spcPts val="2200"/>
              </a:lnSpc>
              <a:spcBef>
                <a:spcPts val="1200"/>
              </a:spcBef>
              <a:buFont typeface="+mj-lt"/>
              <a:buAutoNum type="arabicPeriod"/>
            </a:pPr>
            <a:r>
              <a:rPr lang="en-IE" sz="2200" b="1" dirty="0">
                <a:solidFill>
                  <a:srgbClr val="142644"/>
                </a:solidFill>
                <a:latin typeface="Calibri" panose="020F0502020204030204" pitchFamily="34" charset="0"/>
                <a:ea typeface="Calibri" panose="020F0502020204030204" pitchFamily="34" charset="0"/>
                <a:cs typeface="Calibri" panose="020F0502020204030204" pitchFamily="34" charset="0"/>
              </a:rPr>
              <a:t>What struck you most about the background of the role model? </a:t>
            </a:r>
          </a:p>
          <a:p>
            <a:pPr marL="342900" lvl="0" indent="-342900">
              <a:lnSpc>
                <a:spcPts val="2200"/>
              </a:lnSpc>
              <a:spcBef>
                <a:spcPts val="1200"/>
              </a:spcBef>
              <a:spcAft>
                <a:spcPts val="800"/>
              </a:spcAft>
              <a:buFont typeface="+mj-lt"/>
              <a:buAutoNum type="arabicPeriod"/>
            </a:pPr>
            <a:r>
              <a:rPr lang="en-IE" sz="2200" b="1" dirty="0">
                <a:solidFill>
                  <a:srgbClr val="142644"/>
                </a:solidFill>
                <a:latin typeface="Calibri" panose="020F0502020204030204" pitchFamily="34" charset="0"/>
                <a:ea typeface="Calibri" panose="020F0502020204030204" pitchFamily="34" charset="0"/>
                <a:cs typeface="Calibri" panose="020F0502020204030204" pitchFamily="34" charset="0"/>
              </a:rPr>
              <a:t>What do you have in common or that is different to the role models you saw?</a:t>
            </a:r>
          </a:p>
        </p:txBody>
      </p:sp>
      <p:pic>
        <p:nvPicPr>
          <p:cNvPr id="6" name="Picture 5">
            <a:extLst>
              <a:ext uri="{FF2B5EF4-FFF2-40B4-BE49-F238E27FC236}">
                <a16:creationId xmlns:a16="http://schemas.microsoft.com/office/drawing/2014/main" id="{E1EA8DA8-20CE-6DC5-AF8A-20827C68BADF}"/>
              </a:ext>
            </a:extLst>
          </p:cNvPr>
          <p:cNvPicPr>
            <a:picLocks noChangeAspect="1"/>
          </p:cNvPicPr>
          <p:nvPr/>
        </p:nvPicPr>
        <p:blipFill>
          <a:blip r:embed="rId2"/>
          <a:stretch>
            <a:fillRect/>
          </a:stretch>
        </p:blipFill>
        <p:spPr>
          <a:xfrm>
            <a:off x="954675" y="1814753"/>
            <a:ext cx="4716274" cy="4248247"/>
          </a:xfrm>
          <a:prstGeom prst="rect">
            <a:avLst/>
          </a:prstGeom>
        </p:spPr>
      </p:pic>
      <p:pic>
        <p:nvPicPr>
          <p:cNvPr id="7" name="Picture 6">
            <a:extLst>
              <a:ext uri="{FF2B5EF4-FFF2-40B4-BE49-F238E27FC236}">
                <a16:creationId xmlns:a16="http://schemas.microsoft.com/office/drawing/2014/main" id="{A3E39297-3B8A-C6E9-77F0-50DD2F3C8C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8" name="TextBox 7">
            <a:extLst>
              <a:ext uri="{FF2B5EF4-FFF2-40B4-BE49-F238E27FC236}">
                <a16:creationId xmlns:a16="http://schemas.microsoft.com/office/drawing/2014/main" id="{7141EF55-8F34-45E3-D42D-81FB3963D2A9}"/>
              </a:ext>
            </a:extLst>
          </p:cNvPr>
          <p:cNvSpPr txBox="1"/>
          <p:nvPr/>
        </p:nvSpPr>
        <p:spPr>
          <a:xfrm>
            <a:off x="1293699" y="3322469"/>
            <a:ext cx="2970096" cy="1445139"/>
          </a:xfrm>
          <a:prstGeom prst="rect">
            <a:avLst/>
          </a:prstGeom>
          <a:noFill/>
        </p:spPr>
        <p:txBody>
          <a:bodyPr wrap="square" rtlCol="0">
            <a:spAutoFit/>
          </a:bodyPr>
          <a:lstStyle/>
          <a:p>
            <a:pPr lvl="0">
              <a:lnSpc>
                <a:spcPts val="3500"/>
              </a:lnSpc>
            </a:pPr>
            <a:r>
              <a:rPr lang="en-IE" sz="3500" b="1" dirty="0">
                <a:solidFill>
                  <a:srgbClr val="C9FF66"/>
                </a:solidFill>
                <a:effectLst/>
                <a:latin typeface="Calibri" panose="020F0502020204030204" pitchFamily="34" charset="0"/>
                <a:ea typeface="Calibri" panose="020F0502020204030204" pitchFamily="34" charset="0"/>
              </a:rPr>
              <a:t>Keep in mind while watching the videos</a:t>
            </a:r>
          </a:p>
        </p:txBody>
      </p:sp>
    </p:spTree>
    <p:extLst>
      <p:ext uri="{BB962C8B-B14F-4D97-AF65-F5344CB8AC3E}">
        <p14:creationId xmlns:p14="http://schemas.microsoft.com/office/powerpoint/2010/main" val="2510556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5A8581-FE4F-6F22-839F-E25461969E33}"/>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BE76EB6-F181-3B78-19D6-331E237A98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pic>
        <p:nvPicPr>
          <p:cNvPr id="6" name="Picture 5" descr="A person standing next to a yellow truck&#10;&#10;Description automatically generated with medium confidence">
            <a:hlinkClick r:id="rId4"/>
            <a:extLst>
              <a:ext uri="{FF2B5EF4-FFF2-40B4-BE49-F238E27FC236}">
                <a16:creationId xmlns:a16="http://schemas.microsoft.com/office/drawing/2014/main" id="{3E09BCE5-DA2E-F307-7FAF-7C6F58F191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6819" y="1902461"/>
            <a:ext cx="1616613" cy="1637407"/>
          </a:xfrm>
          <a:prstGeom prst="rect">
            <a:avLst/>
          </a:prstGeom>
        </p:spPr>
      </p:pic>
      <p:pic>
        <p:nvPicPr>
          <p:cNvPr id="7" name="Picture 6" descr="A picture containing military uniform, person, clothing, outdoor&#10;&#10;Description automatically generated">
            <a:hlinkClick r:id="rId6"/>
            <a:extLst>
              <a:ext uri="{FF2B5EF4-FFF2-40B4-BE49-F238E27FC236}">
                <a16:creationId xmlns:a16="http://schemas.microsoft.com/office/drawing/2014/main" id="{D743E7C4-1186-E900-54CD-2DA5C17B12A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9880" y="4366245"/>
            <a:ext cx="1605962" cy="1640296"/>
          </a:xfrm>
          <a:prstGeom prst="rect">
            <a:avLst/>
          </a:prstGeom>
        </p:spPr>
      </p:pic>
      <p:pic>
        <p:nvPicPr>
          <p:cNvPr id="8" name="Picture 7" descr="A picture containing person, outdoor&#10;&#10;Description automatically generated">
            <a:hlinkClick r:id="rId8"/>
            <a:extLst>
              <a:ext uri="{FF2B5EF4-FFF2-40B4-BE49-F238E27FC236}">
                <a16:creationId xmlns:a16="http://schemas.microsoft.com/office/drawing/2014/main" id="{B9562173-6AA3-1619-A4C8-520E70A667D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91581" y="3146392"/>
            <a:ext cx="1616613" cy="1667808"/>
          </a:xfrm>
          <a:prstGeom prst="rect">
            <a:avLst/>
          </a:prstGeom>
        </p:spPr>
      </p:pic>
      <p:pic>
        <p:nvPicPr>
          <p:cNvPr id="9" name="Picture 8" descr="A picture containing building, person, outdoor&#10;&#10;Description automatically generated">
            <a:hlinkClick r:id="rId10"/>
            <a:extLst>
              <a:ext uri="{FF2B5EF4-FFF2-40B4-BE49-F238E27FC236}">
                <a16:creationId xmlns:a16="http://schemas.microsoft.com/office/drawing/2014/main" id="{50D3691A-F468-229B-F036-E648E621ACC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680054" y="4364325"/>
            <a:ext cx="1643309" cy="1802851"/>
          </a:xfrm>
          <a:prstGeom prst="rect">
            <a:avLst/>
          </a:prstGeom>
        </p:spPr>
      </p:pic>
      <p:pic>
        <p:nvPicPr>
          <p:cNvPr id="10" name="Picture 9" descr="A picture containing person, person&#10;&#10;Description automatically generated">
            <a:hlinkClick r:id="rId12"/>
            <a:extLst>
              <a:ext uri="{FF2B5EF4-FFF2-40B4-BE49-F238E27FC236}">
                <a16:creationId xmlns:a16="http://schemas.microsoft.com/office/drawing/2014/main" id="{8F9F9893-180C-0CE9-E80D-637FC0A0A3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44836" y="4400319"/>
            <a:ext cx="1605962" cy="2007452"/>
          </a:xfrm>
          <a:prstGeom prst="rect">
            <a:avLst/>
          </a:prstGeom>
        </p:spPr>
      </p:pic>
      <p:pic>
        <p:nvPicPr>
          <p:cNvPr id="11" name="Picture 10" descr="A person smiling for the camera&#10;&#10;Description automatically generated with low confidence">
            <a:hlinkClick r:id="rId14"/>
            <a:extLst>
              <a:ext uri="{FF2B5EF4-FFF2-40B4-BE49-F238E27FC236}">
                <a16:creationId xmlns:a16="http://schemas.microsoft.com/office/drawing/2014/main" id="{F938A61C-3F03-B949-2CB0-8A99802428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40400" y="1302016"/>
            <a:ext cx="1584123" cy="1980153"/>
          </a:xfrm>
          <a:prstGeom prst="rect">
            <a:avLst/>
          </a:prstGeom>
        </p:spPr>
      </p:pic>
      <p:pic>
        <p:nvPicPr>
          <p:cNvPr id="12" name="Picture 11" descr="A person wearing glasses&#10;&#10;Description automatically generated with medium confidence">
            <a:hlinkClick r:id="rId16"/>
            <a:extLst>
              <a:ext uri="{FF2B5EF4-FFF2-40B4-BE49-F238E27FC236}">
                <a16:creationId xmlns:a16="http://schemas.microsoft.com/office/drawing/2014/main" id="{C6200736-9E17-2542-7D65-10AF7880B69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558452" y="-37029"/>
            <a:ext cx="1600837" cy="1741075"/>
          </a:xfrm>
          <a:prstGeom prst="rect">
            <a:avLst/>
          </a:prstGeom>
        </p:spPr>
      </p:pic>
      <p:pic>
        <p:nvPicPr>
          <p:cNvPr id="13" name="Picture 12" descr="A picture containing building, person, outdoor, clothing&#10;&#10;Description automatically generated">
            <a:extLst>
              <a:ext uri="{FF2B5EF4-FFF2-40B4-BE49-F238E27FC236}">
                <a16:creationId xmlns:a16="http://schemas.microsoft.com/office/drawing/2014/main" id="{D16E3206-811B-290F-2568-CAFC0F2B39C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33725" y="1315929"/>
            <a:ext cx="1579884" cy="1974855"/>
          </a:xfrm>
          <a:prstGeom prst="rect">
            <a:avLst/>
          </a:prstGeom>
        </p:spPr>
      </p:pic>
      <p:pic>
        <p:nvPicPr>
          <p:cNvPr id="14" name="Picture 13" descr="A person smiling at the camera&#10;&#10;Description automatically generated with low confidence">
            <a:hlinkClick r:id="rId19"/>
            <a:extLst>
              <a:ext uri="{FF2B5EF4-FFF2-40B4-BE49-F238E27FC236}">
                <a16:creationId xmlns:a16="http://schemas.microsoft.com/office/drawing/2014/main" id="{1599EE04-A518-D75C-D80D-3044092D1B9B}"/>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365546" y="3146723"/>
            <a:ext cx="1636285" cy="1534635"/>
          </a:xfrm>
          <a:prstGeom prst="rect">
            <a:avLst/>
          </a:prstGeom>
        </p:spPr>
      </p:pic>
      <p:pic>
        <p:nvPicPr>
          <p:cNvPr id="15" name="Picture 14" descr="A picture containing person&#10;&#10;Description automatically generated">
            <a:hlinkClick r:id="rId21"/>
            <a:extLst>
              <a:ext uri="{FF2B5EF4-FFF2-40B4-BE49-F238E27FC236}">
                <a16:creationId xmlns:a16="http://schemas.microsoft.com/office/drawing/2014/main" id="{BCBBC312-6DC9-FD9A-03E9-377100283D5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962934" y="662127"/>
            <a:ext cx="1616613" cy="1600994"/>
          </a:xfrm>
          <a:prstGeom prst="rect">
            <a:avLst/>
          </a:prstGeom>
        </p:spPr>
      </p:pic>
      <p:pic>
        <p:nvPicPr>
          <p:cNvPr id="19" name="Picture 18">
            <a:hlinkClick r:id="rId4"/>
            <a:extLst>
              <a:ext uri="{FF2B5EF4-FFF2-40B4-BE49-F238E27FC236}">
                <a16:creationId xmlns:a16="http://schemas.microsoft.com/office/drawing/2014/main" id="{F696C5E3-4F5B-0BAA-76BA-A5D01E1DD69D}"/>
              </a:ext>
            </a:extLst>
          </p:cNvPr>
          <p:cNvPicPr>
            <a:picLocks noChangeAspect="1"/>
          </p:cNvPicPr>
          <p:nvPr/>
        </p:nvPicPr>
        <p:blipFill>
          <a:blip r:embed="rId23"/>
          <a:stretch>
            <a:fillRect/>
          </a:stretch>
        </p:blipFill>
        <p:spPr>
          <a:xfrm>
            <a:off x="-170788" y="2661024"/>
            <a:ext cx="2862483" cy="1486644"/>
          </a:xfrm>
          <a:prstGeom prst="rect">
            <a:avLst/>
          </a:prstGeom>
        </p:spPr>
      </p:pic>
      <p:sp>
        <p:nvSpPr>
          <p:cNvPr id="22" name="TextBox 21">
            <a:hlinkClick r:id="rId4"/>
            <a:extLst>
              <a:ext uri="{FF2B5EF4-FFF2-40B4-BE49-F238E27FC236}">
                <a16:creationId xmlns:a16="http://schemas.microsoft.com/office/drawing/2014/main" id="{DE5BFB7D-1BFF-9582-7611-344CF51AB4E1}"/>
              </a:ext>
            </a:extLst>
          </p:cNvPr>
          <p:cNvSpPr txBox="1"/>
          <p:nvPr/>
        </p:nvSpPr>
        <p:spPr>
          <a:xfrm rot="20833715">
            <a:off x="303721" y="3238502"/>
            <a:ext cx="18344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Emily Clarke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Apprentice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Electrician, ESB</a:t>
            </a:r>
          </a:p>
        </p:txBody>
      </p:sp>
      <p:pic>
        <p:nvPicPr>
          <p:cNvPr id="33" name="Picture 32">
            <a:hlinkClick r:id="rId6"/>
            <a:extLst>
              <a:ext uri="{FF2B5EF4-FFF2-40B4-BE49-F238E27FC236}">
                <a16:creationId xmlns:a16="http://schemas.microsoft.com/office/drawing/2014/main" id="{2D5AC52C-BB49-B9F5-BB07-1AF994073771}"/>
              </a:ext>
            </a:extLst>
          </p:cNvPr>
          <p:cNvPicPr>
            <a:picLocks noChangeAspect="1"/>
          </p:cNvPicPr>
          <p:nvPr/>
        </p:nvPicPr>
        <p:blipFill>
          <a:blip r:embed="rId23"/>
          <a:stretch>
            <a:fillRect/>
          </a:stretch>
        </p:blipFill>
        <p:spPr>
          <a:xfrm>
            <a:off x="173700" y="5169141"/>
            <a:ext cx="2862483" cy="1486644"/>
          </a:xfrm>
          <a:prstGeom prst="rect">
            <a:avLst/>
          </a:prstGeom>
        </p:spPr>
      </p:pic>
      <p:sp>
        <p:nvSpPr>
          <p:cNvPr id="34" name="TextBox 33">
            <a:hlinkClick r:id="rId6"/>
            <a:extLst>
              <a:ext uri="{FF2B5EF4-FFF2-40B4-BE49-F238E27FC236}">
                <a16:creationId xmlns:a16="http://schemas.microsoft.com/office/drawing/2014/main" id="{1D0BBF8D-16FB-0455-E7B2-31547F3EB7E5}"/>
              </a:ext>
            </a:extLst>
          </p:cNvPr>
          <p:cNvSpPr txBox="1"/>
          <p:nvPr/>
        </p:nvSpPr>
        <p:spPr>
          <a:xfrm rot="20833715">
            <a:off x="286600" y="5778957"/>
            <a:ext cx="23999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Sharon McManus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(Commandant)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Army Engineer Officer</a:t>
            </a:r>
          </a:p>
        </p:txBody>
      </p:sp>
      <p:pic>
        <p:nvPicPr>
          <p:cNvPr id="37" name="Picture 36">
            <a:hlinkClick r:id="rId21"/>
            <a:extLst>
              <a:ext uri="{FF2B5EF4-FFF2-40B4-BE49-F238E27FC236}">
                <a16:creationId xmlns:a16="http://schemas.microsoft.com/office/drawing/2014/main" id="{FEBA3A54-DDEC-F781-428C-FEB6129936F4}"/>
              </a:ext>
            </a:extLst>
          </p:cNvPr>
          <p:cNvPicPr>
            <a:picLocks noChangeAspect="1"/>
          </p:cNvPicPr>
          <p:nvPr/>
        </p:nvPicPr>
        <p:blipFill>
          <a:blip r:embed="rId23"/>
          <a:stretch>
            <a:fillRect/>
          </a:stretch>
        </p:blipFill>
        <p:spPr>
          <a:xfrm>
            <a:off x="2787405" y="1366616"/>
            <a:ext cx="2862483" cy="1486644"/>
          </a:xfrm>
          <a:prstGeom prst="rect">
            <a:avLst/>
          </a:prstGeom>
        </p:spPr>
      </p:pic>
      <p:sp>
        <p:nvSpPr>
          <p:cNvPr id="38" name="TextBox 37">
            <a:hlinkClick r:id="rId21"/>
            <a:extLst>
              <a:ext uri="{FF2B5EF4-FFF2-40B4-BE49-F238E27FC236}">
                <a16:creationId xmlns:a16="http://schemas.microsoft.com/office/drawing/2014/main" id="{46BA9BA1-078E-42C1-C2EF-B7DD73515DD2}"/>
              </a:ext>
            </a:extLst>
          </p:cNvPr>
          <p:cNvSpPr txBox="1"/>
          <p:nvPr/>
        </p:nvSpPr>
        <p:spPr>
          <a:xfrm rot="20833715">
            <a:off x="2857189" y="2030374"/>
            <a:ext cx="24861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Sharon Sweeney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Fashion Designer</a:t>
            </a:r>
          </a:p>
        </p:txBody>
      </p:sp>
      <p:pic>
        <p:nvPicPr>
          <p:cNvPr id="39" name="Picture 38">
            <a:hlinkClick r:id="rId8"/>
            <a:extLst>
              <a:ext uri="{FF2B5EF4-FFF2-40B4-BE49-F238E27FC236}">
                <a16:creationId xmlns:a16="http://schemas.microsoft.com/office/drawing/2014/main" id="{DC9809A9-A10F-DDDF-C007-16793B8A3BB2}"/>
              </a:ext>
            </a:extLst>
          </p:cNvPr>
          <p:cNvPicPr>
            <a:picLocks noChangeAspect="1"/>
          </p:cNvPicPr>
          <p:nvPr/>
        </p:nvPicPr>
        <p:blipFill>
          <a:blip r:embed="rId23"/>
          <a:stretch>
            <a:fillRect/>
          </a:stretch>
        </p:blipFill>
        <p:spPr>
          <a:xfrm>
            <a:off x="2716053" y="3904556"/>
            <a:ext cx="2862483" cy="1486644"/>
          </a:xfrm>
          <a:prstGeom prst="rect">
            <a:avLst/>
          </a:prstGeom>
        </p:spPr>
      </p:pic>
      <p:pic>
        <p:nvPicPr>
          <p:cNvPr id="55" name="Picture 54">
            <a:extLst>
              <a:ext uri="{FF2B5EF4-FFF2-40B4-BE49-F238E27FC236}">
                <a16:creationId xmlns:a16="http://schemas.microsoft.com/office/drawing/2014/main" id="{62F3D1D0-51A9-2196-1C37-64BF9F9E0C30}"/>
              </a:ext>
            </a:extLst>
          </p:cNvPr>
          <p:cNvPicPr>
            <a:picLocks noChangeAspect="1"/>
          </p:cNvPicPr>
          <p:nvPr/>
        </p:nvPicPr>
        <p:blipFill>
          <a:blip r:embed="rId23"/>
          <a:stretch>
            <a:fillRect/>
          </a:stretch>
        </p:blipFill>
        <p:spPr>
          <a:xfrm>
            <a:off x="5121467" y="2310588"/>
            <a:ext cx="2862483" cy="1486644"/>
          </a:xfrm>
          <a:prstGeom prst="rect">
            <a:avLst/>
          </a:prstGeom>
        </p:spPr>
      </p:pic>
      <p:pic>
        <p:nvPicPr>
          <p:cNvPr id="57" name="Picture 56">
            <a:hlinkClick r:id="rId12"/>
            <a:extLst>
              <a:ext uri="{FF2B5EF4-FFF2-40B4-BE49-F238E27FC236}">
                <a16:creationId xmlns:a16="http://schemas.microsoft.com/office/drawing/2014/main" id="{20BBC867-02E7-B485-A67E-7487D8D0533D}"/>
              </a:ext>
            </a:extLst>
          </p:cNvPr>
          <p:cNvPicPr>
            <a:picLocks noChangeAspect="1"/>
          </p:cNvPicPr>
          <p:nvPr/>
        </p:nvPicPr>
        <p:blipFill>
          <a:blip r:embed="rId23"/>
          <a:stretch>
            <a:fillRect/>
          </a:stretch>
        </p:blipFill>
        <p:spPr>
          <a:xfrm>
            <a:off x="5158656" y="5382462"/>
            <a:ext cx="2862483" cy="1486644"/>
          </a:xfrm>
          <a:prstGeom prst="rect">
            <a:avLst/>
          </a:prstGeom>
        </p:spPr>
      </p:pic>
      <p:sp>
        <p:nvSpPr>
          <p:cNvPr id="58" name="TextBox 57">
            <a:extLst>
              <a:ext uri="{FF2B5EF4-FFF2-40B4-BE49-F238E27FC236}">
                <a16:creationId xmlns:a16="http://schemas.microsoft.com/office/drawing/2014/main" id="{7AD69A6D-61BD-F227-ECAF-EF5B1141BF79}"/>
              </a:ext>
            </a:extLst>
          </p:cNvPr>
          <p:cNvSpPr txBox="1"/>
          <p:nvPr/>
        </p:nvSpPr>
        <p:spPr>
          <a:xfrm rot="20833715">
            <a:off x="5182643" y="2905802"/>
            <a:ext cx="20096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Riana Roche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Engineering Manager at Etsy</a:t>
            </a:r>
          </a:p>
        </p:txBody>
      </p:sp>
      <p:sp>
        <p:nvSpPr>
          <p:cNvPr id="56" name="TextBox 55">
            <a:hlinkClick r:id="rId12"/>
            <a:extLst>
              <a:ext uri="{FF2B5EF4-FFF2-40B4-BE49-F238E27FC236}">
                <a16:creationId xmlns:a16="http://schemas.microsoft.com/office/drawing/2014/main" id="{AA06AC82-7200-4484-FDB9-55B5EB432084}"/>
              </a:ext>
            </a:extLst>
          </p:cNvPr>
          <p:cNvSpPr txBox="1"/>
          <p:nvPr/>
        </p:nvSpPr>
        <p:spPr>
          <a:xfrm rot="20833715">
            <a:off x="5283275" y="5948974"/>
            <a:ext cx="25752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Kyla </a:t>
            </a:r>
            <a:r>
              <a:rPr kumimoji="0" lang="en-IE" sz="12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mn-cs"/>
              </a:rPr>
              <a:t>Adanza</a:t>
            </a: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Software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Engineer at Amazon Web Services</a:t>
            </a:r>
          </a:p>
        </p:txBody>
      </p:sp>
      <p:pic>
        <p:nvPicPr>
          <p:cNvPr id="61" name="Picture 60">
            <a:hlinkClick r:id="rId16"/>
            <a:extLst>
              <a:ext uri="{FF2B5EF4-FFF2-40B4-BE49-F238E27FC236}">
                <a16:creationId xmlns:a16="http://schemas.microsoft.com/office/drawing/2014/main" id="{65F150A2-5C9C-1690-7F99-7AFDD4A5FDA1}"/>
              </a:ext>
            </a:extLst>
          </p:cNvPr>
          <p:cNvPicPr>
            <a:picLocks noChangeAspect="1"/>
          </p:cNvPicPr>
          <p:nvPr/>
        </p:nvPicPr>
        <p:blipFill>
          <a:blip r:embed="rId23"/>
          <a:stretch>
            <a:fillRect/>
          </a:stretch>
        </p:blipFill>
        <p:spPr>
          <a:xfrm>
            <a:off x="7367147" y="898599"/>
            <a:ext cx="2862483" cy="1486644"/>
          </a:xfrm>
          <a:prstGeom prst="rect">
            <a:avLst/>
          </a:prstGeom>
        </p:spPr>
      </p:pic>
      <p:sp>
        <p:nvSpPr>
          <p:cNvPr id="62" name="TextBox 61">
            <a:hlinkClick r:id="rId16"/>
            <a:extLst>
              <a:ext uri="{FF2B5EF4-FFF2-40B4-BE49-F238E27FC236}">
                <a16:creationId xmlns:a16="http://schemas.microsoft.com/office/drawing/2014/main" id="{ACB64D51-F77D-A3DE-5B61-F430FB1CE43C}"/>
              </a:ext>
            </a:extLst>
          </p:cNvPr>
          <p:cNvSpPr txBox="1"/>
          <p:nvPr/>
        </p:nvSpPr>
        <p:spPr>
          <a:xfrm rot="20833715">
            <a:off x="7579723" y="1470024"/>
            <a:ext cx="22006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Cathy Fleming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Senior Medical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Physicist, St. Luke’s Hospital</a:t>
            </a:r>
          </a:p>
        </p:txBody>
      </p:sp>
      <p:pic>
        <p:nvPicPr>
          <p:cNvPr id="63" name="Picture 62">
            <a:hlinkClick r:id="rId19"/>
            <a:extLst>
              <a:ext uri="{FF2B5EF4-FFF2-40B4-BE49-F238E27FC236}">
                <a16:creationId xmlns:a16="http://schemas.microsoft.com/office/drawing/2014/main" id="{3D8B4C1C-80B1-6160-6A21-4355F042107E}"/>
              </a:ext>
            </a:extLst>
          </p:cNvPr>
          <p:cNvPicPr>
            <a:picLocks noChangeAspect="1"/>
          </p:cNvPicPr>
          <p:nvPr/>
        </p:nvPicPr>
        <p:blipFill>
          <a:blip r:embed="rId23"/>
          <a:stretch>
            <a:fillRect/>
          </a:stretch>
        </p:blipFill>
        <p:spPr>
          <a:xfrm>
            <a:off x="7215765" y="3949619"/>
            <a:ext cx="2862483" cy="1486644"/>
          </a:xfrm>
          <a:prstGeom prst="rect">
            <a:avLst/>
          </a:prstGeom>
        </p:spPr>
      </p:pic>
      <p:sp>
        <p:nvSpPr>
          <p:cNvPr id="64" name="TextBox 63">
            <a:hlinkClick r:id="rId8"/>
            <a:extLst>
              <a:ext uri="{FF2B5EF4-FFF2-40B4-BE49-F238E27FC236}">
                <a16:creationId xmlns:a16="http://schemas.microsoft.com/office/drawing/2014/main" id="{AA0C8D08-4E6C-28D6-E62B-47A5622BC7E6}"/>
              </a:ext>
            </a:extLst>
          </p:cNvPr>
          <p:cNvSpPr txBox="1"/>
          <p:nvPr/>
        </p:nvSpPr>
        <p:spPr>
          <a:xfrm rot="20833715">
            <a:off x="2741771" y="4466686"/>
            <a:ext cx="24584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Dr Sarah Markham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Physics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Researcher at University of Limerick </a:t>
            </a:r>
          </a:p>
        </p:txBody>
      </p:sp>
      <p:sp>
        <p:nvSpPr>
          <p:cNvPr id="40" name="TextBox 39">
            <a:hlinkClick r:id="rId19"/>
            <a:extLst>
              <a:ext uri="{FF2B5EF4-FFF2-40B4-BE49-F238E27FC236}">
                <a16:creationId xmlns:a16="http://schemas.microsoft.com/office/drawing/2014/main" id="{09F716B5-F59A-2F9B-3417-ED6434926634}"/>
              </a:ext>
            </a:extLst>
          </p:cNvPr>
          <p:cNvSpPr txBox="1"/>
          <p:nvPr/>
        </p:nvSpPr>
        <p:spPr>
          <a:xfrm rot="20833715">
            <a:off x="7361618" y="4551965"/>
            <a:ext cx="21725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Dr </a:t>
            </a:r>
            <a:r>
              <a:rPr kumimoji="0" lang="en-IE" sz="12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mn-cs"/>
              </a:rPr>
              <a:t>Lána</a:t>
            </a: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Salmon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PhD Graduate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 Space Science </a:t>
            </a:r>
          </a:p>
        </p:txBody>
      </p:sp>
      <p:pic>
        <p:nvPicPr>
          <p:cNvPr id="67" name="Picture 66">
            <a:hlinkClick r:id="rId14"/>
            <a:extLst>
              <a:ext uri="{FF2B5EF4-FFF2-40B4-BE49-F238E27FC236}">
                <a16:creationId xmlns:a16="http://schemas.microsoft.com/office/drawing/2014/main" id="{3414EEC6-62AD-E217-D681-0337A27F6867}"/>
              </a:ext>
            </a:extLst>
          </p:cNvPr>
          <p:cNvPicPr>
            <a:picLocks noChangeAspect="1"/>
          </p:cNvPicPr>
          <p:nvPr/>
        </p:nvPicPr>
        <p:blipFill>
          <a:blip r:embed="rId23"/>
          <a:stretch>
            <a:fillRect/>
          </a:stretch>
        </p:blipFill>
        <p:spPr>
          <a:xfrm>
            <a:off x="9838457" y="2292093"/>
            <a:ext cx="2862483" cy="1486644"/>
          </a:xfrm>
          <a:prstGeom prst="rect">
            <a:avLst/>
          </a:prstGeom>
        </p:spPr>
      </p:pic>
      <p:sp>
        <p:nvSpPr>
          <p:cNvPr id="68" name="TextBox 67">
            <a:hlinkClick r:id="rId14"/>
            <a:extLst>
              <a:ext uri="{FF2B5EF4-FFF2-40B4-BE49-F238E27FC236}">
                <a16:creationId xmlns:a16="http://schemas.microsoft.com/office/drawing/2014/main" id="{014265DE-EFC6-FAD7-0858-91E9F25E07C0}"/>
              </a:ext>
            </a:extLst>
          </p:cNvPr>
          <p:cNvSpPr txBox="1"/>
          <p:nvPr/>
        </p:nvSpPr>
        <p:spPr>
          <a:xfrm rot="20833715">
            <a:off x="9936240" y="2912391"/>
            <a:ext cx="21578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Anu Bode Favours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Computer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Science Undergraduate Student</a:t>
            </a:r>
          </a:p>
        </p:txBody>
      </p:sp>
      <p:pic>
        <p:nvPicPr>
          <p:cNvPr id="69" name="Picture 68">
            <a:hlinkClick r:id="rId10"/>
            <a:extLst>
              <a:ext uri="{FF2B5EF4-FFF2-40B4-BE49-F238E27FC236}">
                <a16:creationId xmlns:a16="http://schemas.microsoft.com/office/drawing/2014/main" id="{51E5A431-5EA5-8FB6-EFDF-D0D694EFC424}"/>
              </a:ext>
            </a:extLst>
          </p:cNvPr>
          <p:cNvPicPr>
            <a:picLocks noChangeAspect="1"/>
          </p:cNvPicPr>
          <p:nvPr/>
        </p:nvPicPr>
        <p:blipFill>
          <a:blip r:embed="rId23"/>
          <a:stretch>
            <a:fillRect/>
          </a:stretch>
        </p:blipFill>
        <p:spPr>
          <a:xfrm>
            <a:off x="9537297" y="5299713"/>
            <a:ext cx="2862483" cy="1486644"/>
          </a:xfrm>
          <a:prstGeom prst="rect">
            <a:avLst/>
          </a:prstGeom>
        </p:spPr>
      </p:pic>
      <p:sp>
        <p:nvSpPr>
          <p:cNvPr id="70" name="TextBox 69">
            <a:hlinkClick r:id="rId10"/>
            <a:extLst>
              <a:ext uri="{FF2B5EF4-FFF2-40B4-BE49-F238E27FC236}">
                <a16:creationId xmlns:a16="http://schemas.microsoft.com/office/drawing/2014/main" id="{19AEDBFE-B21A-5E0A-A386-5E6D5E17B896}"/>
              </a:ext>
            </a:extLst>
          </p:cNvPr>
          <p:cNvSpPr txBox="1"/>
          <p:nvPr/>
        </p:nvSpPr>
        <p:spPr>
          <a:xfrm rot="20833715">
            <a:off x="9686455" y="5932609"/>
            <a:ext cx="1933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Dr Sandra Collins </a:t>
            </a: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of the National Library</a:t>
            </a:r>
          </a:p>
        </p:txBody>
      </p:sp>
    </p:spTree>
    <p:extLst>
      <p:ext uri="{BB962C8B-B14F-4D97-AF65-F5344CB8AC3E}">
        <p14:creationId xmlns:p14="http://schemas.microsoft.com/office/powerpoint/2010/main" val="3830787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D5894-91E4-7CE4-357B-26393D94E8E0}"/>
              </a:ext>
            </a:extLst>
          </p:cNvPr>
          <p:cNvSpPr/>
          <p:nvPr/>
        </p:nvSpPr>
        <p:spPr>
          <a:xfrm>
            <a:off x="0" y="0"/>
            <a:ext cx="12192000" cy="6858000"/>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88C9B1-C6CF-21A4-6467-BD0016F83D53}"/>
              </a:ext>
            </a:extLst>
          </p:cNvPr>
          <p:cNvSpPr txBox="1"/>
          <p:nvPr/>
        </p:nvSpPr>
        <p:spPr>
          <a:xfrm>
            <a:off x="551347" y="4109943"/>
            <a:ext cx="11089305" cy="1641988"/>
          </a:xfrm>
          <a:prstGeom prst="rect">
            <a:avLst/>
          </a:prstGeom>
          <a:noFill/>
        </p:spPr>
        <p:txBody>
          <a:bodyPr wrap="square" rtlCol="0">
            <a:spAutoFit/>
          </a:bodyPr>
          <a:lstStyle/>
          <a:p>
            <a:pPr algn="ctr">
              <a:lnSpc>
                <a:spcPts val="6000"/>
              </a:lnSpc>
            </a:pPr>
            <a:r>
              <a:rPr lang="en-US" sz="6000" b="1" dirty="0">
                <a:solidFill>
                  <a:srgbClr val="C9FF66"/>
                </a:solidFill>
              </a:rPr>
              <a:t>FOLLOW UP ACTIVITIES</a:t>
            </a:r>
          </a:p>
          <a:p>
            <a:pPr algn="ctr">
              <a:lnSpc>
                <a:spcPts val="6000"/>
              </a:lnSpc>
            </a:pPr>
            <a:r>
              <a:rPr lang="en-US" sz="6000" b="1" dirty="0">
                <a:solidFill>
                  <a:srgbClr val="C9FF66"/>
                </a:solidFill>
              </a:rPr>
              <a:t>AND DISCUSSIONS</a:t>
            </a:r>
            <a:endParaRPr lang="en-IE" sz="6000" b="1" dirty="0">
              <a:solidFill>
                <a:srgbClr val="C9FF66"/>
              </a:solidFill>
            </a:endParaRPr>
          </a:p>
        </p:txBody>
      </p:sp>
      <p:pic>
        <p:nvPicPr>
          <p:cNvPr id="6" name="Picture 5">
            <a:extLst>
              <a:ext uri="{FF2B5EF4-FFF2-40B4-BE49-F238E27FC236}">
                <a16:creationId xmlns:a16="http://schemas.microsoft.com/office/drawing/2014/main" id="{8BF73966-780D-447B-E906-EDBF99E9D290}"/>
              </a:ext>
            </a:extLst>
          </p:cNvPr>
          <p:cNvPicPr>
            <a:picLocks noChangeAspect="1"/>
          </p:cNvPicPr>
          <p:nvPr/>
        </p:nvPicPr>
        <p:blipFill>
          <a:blip r:embed="rId2"/>
          <a:stretch>
            <a:fillRect/>
          </a:stretch>
        </p:blipFill>
        <p:spPr>
          <a:xfrm>
            <a:off x="4410757" y="327772"/>
            <a:ext cx="2768600" cy="3454400"/>
          </a:xfrm>
          <a:prstGeom prst="rect">
            <a:avLst/>
          </a:prstGeom>
        </p:spPr>
      </p:pic>
    </p:spTree>
    <p:extLst>
      <p:ext uri="{BB962C8B-B14F-4D97-AF65-F5344CB8AC3E}">
        <p14:creationId xmlns:p14="http://schemas.microsoft.com/office/powerpoint/2010/main" val="1081570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3E42F58-43CC-74C0-EA50-0E48199CDA14}"/>
              </a:ext>
            </a:extLst>
          </p:cNvPr>
          <p:cNvSpPr txBox="1"/>
          <p:nvPr/>
        </p:nvSpPr>
        <p:spPr>
          <a:xfrm>
            <a:off x="10111814" y="6426200"/>
            <a:ext cx="1862471" cy="276999"/>
          </a:xfrm>
          <a:prstGeom prst="rect">
            <a:avLst/>
          </a:prstGeom>
          <a:noFill/>
        </p:spPr>
        <p:txBody>
          <a:bodyPr wrap="square" rtlCol="0">
            <a:spAutoFit/>
          </a:bodyPr>
          <a:lstStyle/>
          <a:p>
            <a:pPr algn="r"/>
            <a:r>
              <a:rPr lang="en-IE" sz="1200" dirty="0"/>
              <a:t>(UNESCO, 2017)</a:t>
            </a:r>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458975" y="532019"/>
            <a:ext cx="8499967" cy="643638"/>
          </a:xfrm>
          <a:prstGeom prst="rect">
            <a:avLst/>
          </a:prstGeom>
          <a:noFill/>
        </p:spPr>
        <p:txBody>
          <a:bodyPr wrap="square" rtlCol="0">
            <a:spAutoFit/>
          </a:bodyPr>
          <a:lstStyle/>
          <a:p>
            <a:pPr lvl="0">
              <a:lnSpc>
                <a:spcPts val="4500"/>
              </a:lnSpc>
            </a:pPr>
            <a:r>
              <a:rPr lang="en-IE" sz="3500" b="1" dirty="0">
                <a:solidFill>
                  <a:srgbClr val="142644"/>
                </a:solidFill>
                <a:effectLst/>
                <a:latin typeface="Calibri" panose="020F0502020204030204" pitchFamily="34" charset="0"/>
                <a:ea typeface="Calibri" panose="020F0502020204030204" pitchFamily="34" charset="0"/>
              </a:rPr>
              <a:t>Trends across the world</a:t>
            </a:r>
          </a:p>
        </p:txBody>
      </p:sp>
      <p:sp>
        <p:nvSpPr>
          <p:cNvPr id="7" name="TextBox 6">
            <a:extLst>
              <a:ext uri="{FF2B5EF4-FFF2-40B4-BE49-F238E27FC236}">
                <a16:creationId xmlns:a16="http://schemas.microsoft.com/office/drawing/2014/main" id="{D7F8D816-8A45-DCCC-8CB1-A53ACAC1C8ED}"/>
              </a:ext>
            </a:extLst>
          </p:cNvPr>
          <p:cNvSpPr txBox="1"/>
          <p:nvPr/>
        </p:nvSpPr>
        <p:spPr>
          <a:xfrm>
            <a:off x="458975" y="1315790"/>
            <a:ext cx="9185768" cy="326371"/>
          </a:xfrm>
          <a:prstGeom prst="rect">
            <a:avLst/>
          </a:prstGeom>
          <a:noFill/>
        </p:spPr>
        <p:txBody>
          <a:bodyPr wrap="square" rtlCol="0">
            <a:spAutoFit/>
          </a:bodyPr>
          <a:lstStyle/>
          <a:p>
            <a:pPr lvl="0">
              <a:lnSpc>
                <a:spcPts val="1800"/>
              </a:lnSpc>
            </a:pPr>
            <a:r>
              <a:rPr lang="en-IE" b="1" dirty="0">
                <a:solidFill>
                  <a:srgbClr val="142644"/>
                </a:solidFill>
                <a:latin typeface="Calibri" panose="020F0502020204030204" pitchFamily="34" charset="0"/>
                <a:ea typeface="Calibri" panose="020F0502020204030204" pitchFamily="34" charset="0"/>
              </a:rPr>
              <a:t>Distribution of female students enrolled in higher education, by field of study, world average </a:t>
            </a:r>
            <a:endParaRPr lang="en-IE" b="1" dirty="0">
              <a:solidFill>
                <a:srgbClr val="142644"/>
              </a:solidFill>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B235E858-2A6D-22F2-165A-561A4203B4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02" y="2030619"/>
            <a:ext cx="10369274" cy="3712200"/>
          </a:xfrm>
          <a:prstGeom prst="rect">
            <a:avLst/>
          </a:prstGeom>
        </p:spPr>
      </p:pic>
    </p:spTree>
    <p:extLst>
      <p:ext uri="{BB962C8B-B14F-4D97-AF65-F5344CB8AC3E}">
        <p14:creationId xmlns:p14="http://schemas.microsoft.com/office/powerpoint/2010/main" val="3536562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3E42F58-43CC-74C0-EA50-0E48199CDA14}"/>
              </a:ext>
            </a:extLst>
          </p:cNvPr>
          <p:cNvSpPr txBox="1"/>
          <p:nvPr/>
        </p:nvSpPr>
        <p:spPr>
          <a:xfrm>
            <a:off x="10111814" y="6426200"/>
            <a:ext cx="1862471" cy="276999"/>
          </a:xfrm>
          <a:prstGeom prst="rect">
            <a:avLst/>
          </a:prstGeom>
          <a:noFill/>
        </p:spPr>
        <p:txBody>
          <a:bodyPr wrap="square" rtlCol="0">
            <a:spAutoFit/>
          </a:bodyPr>
          <a:lstStyle/>
          <a:p>
            <a:pPr algn="r"/>
            <a:r>
              <a:rPr lang="en-IE" sz="1200" dirty="0"/>
              <a:t>(UNESCO, 2017)</a:t>
            </a:r>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458975" y="532019"/>
            <a:ext cx="8499967" cy="643638"/>
          </a:xfrm>
          <a:prstGeom prst="rect">
            <a:avLst/>
          </a:prstGeom>
          <a:noFill/>
        </p:spPr>
        <p:txBody>
          <a:bodyPr wrap="square" rtlCol="0">
            <a:spAutoFit/>
          </a:bodyPr>
          <a:lstStyle/>
          <a:p>
            <a:pPr lvl="0">
              <a:lnSpc>
                <a:spcPts val="4500"/>
              </a:lnSpc>
            </a:pPr>
            <a:r>
              <a:rPr lang="en-IE" sz="3500" b="1" dirty="0">
                <a:solidFill>
                  <a:srgbClr val="142644"/>
                </a:solidFill>
                <a:effectLst/>
                <a:latin typeface="Calibri" panose="020F0502020204030204" pitchFamily="34" charset="0"/>
                <a:ea typeface="Calibri" panose="020F0502020204030204" pitchFamily="34" charset="0"/>
              </a:rPr>
              <a:t>Trends across the world</a:t>
            </a:r>
          </a:p>
        </p:txBody>
      </p:sp>
      <p:sp>
        <p:nvSpPr>
          <p:cNvPr id="11" name="TextBox 10">
            <a:extLst>
              <a:ext uri="{FF2B5EF4-FFF2-40B4-BE49-F238E27FC236}">
                <a16:creationId xmlns:a16="http://schemas.microsoft.com/office/drawing/2014/main" id="{FDD15B2B-CFD7-5D3A-E2A4-CB6C523EACB9}"/>
              </a:ext>
            </a:extLst>
          </p:cNvPr>
          <p:cNvSpPr txBox="1"/>
          <p:nvPr/>
        </p:nvSpPr>
        <p:spPr>
          <a:xfrm>
            <a:off x="458975" y="1315790"/>
            <a:ext cx="9185768" cy="557204"/>
          </a:xfrm>
          <a:prstGeom prst="rect">
            <a:avLst/>
          </a:prstGeom>
          <a:noFill/>
        </p:spPr>
        <p:txBody>
          <a:bodyPr wrap="square" rtlCol="0">
            <a:spAutoFit/>
          </a:bodyPr>
          <a:lstStyle/>
          <a:p>
            <a:pPr lvl="0">
              <a:lnSpc>
                <a:spcPts val="1800"/>
              </a:lnSpc>
            </a:pPr>
            <a:r>
              <a:rPr lang="en-IE" b="1" dirty="0">
                <a:solidFill>
                  <a:srgbClr val="142644"/>
                </a:solidFill>
                <a:latin typeface="Calibri" panose="020F0502020204030204" pitchFamily="34" charset="0"/>
                <a:ea typeface="Calibri" panose="020F0502020204030204" pitchFamily="34" charset="0"/>
              </a:rPr>
              <a:t>Percentage of female students enrolled in engineering, manufacturing and construction programmes in higher education in different parts of the world</a:t>
            </a:r>
            <a:endParaRPr lang="en-IE" b="1" dirty="0">
              <a:solidFill>
                <a:srgbClr val="142644"/>
              </a:solidFill>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45872BCC-FDB1-C29F-4F1A-7D344FCCE1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209" y="2158195"/>
            <a:ext cx="10110782" cy="3486048"/>
          </a:xfrm>
          <a:prstGeom prst="rect">
            <a:avLst/>
          </a:prstGeom>
        </p:spPr>
      </p:pic>
    </p:spTree>
    <p:extLst>
      <p:ext uri="{BB962C8B-B14F-4D97-AF65-F5344CB8AC3E}">
        <p14:creationId xmlns:p14="http://schemas.microsoft.com/office/powerpoint/2010/main" val="1242637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3E42F58-43CC-74C0-EA50-0E48199CDA14}"/>
              </a:ext>
            </a:extLst>
          </p:cNvPr>
          <p:cNvSpPr txBox="1"/>
          <p:nvPr/>
        </p:nvSpPr>
        <p:spPr>
          <a:xfrm>
            <a:off x="10111814" y="6426200"/>
            <a:ext cx="1862471" cy="276999"/>
          </a:xfrm>
          <a:prstGeom prst="rect">
            <a:avLst/>
          </a:prstGeom>
          <a:noFill/>
        </p:spPr>
        <p:txBody>
          <a:bodyPr wrap="square" rtlCol="0">
            <a:spAutoFit/>
          </a:bodyPr>
          <a:lstStyle/>
          <a:p>
            <a:pPr algn="r"/>
            <a:r>
              <a:rPr lang="en-IE" sz="1200" dirty="0"/>
              <a:t>(UNESCO, 2017)</a:t>
            </a:r>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458975" y="532019"/>
            <a:ext cx="8499967" cy="643638"/>
          </a:xfrm>
          <a:prstGeom prst="rect">
            <a:avLst/>
          </a:prstGeom>
          <a:noFill/>
        </p:spPr>
        <p:txBody>
          <a:bodyPr wrap="square" rtlCol="0">
            <a:spAutoFit/>
          </a:bodyPr>
          <a:lstStyle/>
          <a:p>
            <a:pPr lvl="0">
              <a:lnSpc>
                <a:spcPts val="4500"/>
              </a:lnSpc>
            </a:pPr>
            <a:r>
              <a:rPr lang="en-IE" sz="3500" b="1" dirty="0">
                <a:solidFill>
                  <a:srgbClr val="142644"/>
                </a:solidFill>
                <a:effectLst/>
                <a:latin typeface="Calibri" panose="020F0502020204030204" pitchFamily="34" charset="0"/>
                <a:ea typeface="Calibri" panose="020F0502020204030204" pitchFamily="34" charset="0"/>
              </a:rPr>
              <a:t>Trends across the world</a:t>
            </a:r>
          </a:p>
        </p:txBody>
      </p:sp>
      <p:sp>
        <p:nvSpPr>
          <p:cNvPr id="11" name="TextBox 10">
            <a:extLst>
              <a:ext uri="{FF2B5EF4-FFF2-40B4-BE49-F238E27FC236}">
                <a16:creationId xmlns:a16="http://schemas.microsoft.com/office/drawing/2014/main" id="{FDD15B2B-CFD7-5D3A-E2A4-CB6C523EACB9}"/>
              </a:ext>
            </a:extLst>
          </p:cNvPr>
          <p:cNvSpPr txBox="1"/>
          <p:nvPr/>
        </p:nvSpPr>
        <p:spPr>
          <a:xfrm>
            <a:off x="458975" y="1315790"/>
            <a:ext cx="9185768" cy="557204"/>
          </a:xfrm>
          <a:prstGeom prst="rect">
            <a:avLst/>
          </a:prstGeom>
          <a:noFill/>
        </p:spPr>
        <p:txBody>
          <a:bodyPr wrap="square" rtlCol="0">
            <a:spAutoFit/>
          </a:bodyPr>
          <a:lstStyle/>
          <a:p>
            <a:pPr lvl="0">
              <a:lnSpc>
                <a:spcPts val="1800"/>
              </a:lnSpc>
            </a:pPr>
            <a:r>
              <a:rPr lang="en-IE" b="1" dirty="0">
                <a:solidFill>
                  <a:srgbClr val="142644"/>
                </a:solidFill>
                <a:latin typeface="Calibri" panose="020F0502020204030204" pitchFamily="34" charset="0"/>
                <a:ea typeface="Calibri" panose="020F0502020204030204" pitchFamily="34" charset="0"/>
              </a:rPr>
              <a:t>Percentage of female students enrolled in natural science, mathematics and statistics programmes in higher education in different parts of the world</a:t>
            </a:r>
            <a:endParaRPr lang="en-IE" b="1" dirty="0">
              <a:solidFill>
                <a:srgbClr val="142644"/>
              </a:solidFill>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2BFBF019-60B1-1D30-CE20-960BBA9E38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341" y="2101594"/>
            <a:ext cx="10166386" cy="3591635"/>
          </a:xfrm>
          <a:prstGeom prst="rect">
            <a:avLst/>
          </a:prstGeom>
        </p:spPr>
      </p:pic>
    </p:spTree>
    <p:extLst>
      <p:ext uri="{BB962C8B-B14F-4D97-AF65-F5344CB8AC3E}">
        <p14:creationId xmlns:p14="http://schemas.microsoft.com/office/powerpoint/2010/main" val="270274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CD6701-18BF-77B2-1F84-92787876362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474DEE-8D32-D2A3-2464-CCD3777BAC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5" name="TextBox 4">
            <a:extLst>
              <a:ext uri="{FF2B5EF4-FFF2-40B4-BE49-F238E27FC236}">
                <a16:creationId xmlns:a16="http://schemas.microsoft.com/office/drawing/2014/main" id="{662DA067-F2B6-13B5-6057-70B893A99BE1}"/>
              </a:ext>
            </a:extLst>
          </p:cNvPr>
          <p:cNvSpPr txBox="1"/>
          <p:nvPr/>
        </p:nvSpPr>
        <p:spPr>
          <a:xfrm>
            <a:off x="3581401" y="1089523"/>
            <a:ext cx="5029197" cy="677493"/>
          </a:xfrm>
          <a:prstGeom prst="rect">
            <a:avLst/>
          </a:prstGeom>
          <a:noFill/>
        </p:spPr>
        <p:txBody>
          <a:bodyPr wrap="none" rtlCol="0">
            <a:spAutoFit/>
          </a:bodyPr>
          <a:lstStyle/>
          <a:p>
            <a:pPr>
              <a:lnSpc>
                <a:spcPts val="4500"/>
              </a:lnSpc>
            </a:pPr>
            <a:r>
              <a:rPr lang="en-US" sz="4500" b="1" dirty="0">
                <a:solidFill>
                  <a:srgbClr val="142644"/>
                </a:solidFill>
                <a:sym typeface="Arial"/>
              </a:rPr>
              <a:t>UNESCO Framework</a:t>
            </a:r>
            <a:endParaRPr lang="en-US" sz="4500" b="1" dirty="0">
              <a:solidFill>
                <a:srgbClr val="142644"/>
              </a:solidFill>
            </a:endParaRPr>
          </a:p>
        </p:txBody>
      </p:sp>
      <p:pic>
        <p:nvPicPr>
          <p:cNvPr id="7" name="Picture 6">
            <a:extLst>
              <a:ext uri="{FF2B5EF4-FFF2-40B4-BE49-F238E27FC236}">
                <a16:creationId xmlns:a16="http://schemas.microsoft.com/office/drawing/2014/main" id="{9A50F8F1-6E9F-B46D-35AB-CD4B2552C5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2850" y="2062976"/>
            <a:ext cx="9286297" cy="4872845"/>
          </a:xfrm>
          <a:prstGeom prst="rect">
            <a:avLst/>
          </a:prstGeom>
        </p:spPr>
      </p:pic>
      <p:sp>
        <p:nvSpPr>
          <p:cNvPr id="6" name="TextBox 5">
            <a:extLst>
              <a:ext uri="{FF2B5EF4-FFF2-40B4-BE49-F238E27FC236}">
                <a16:creationId xmlns:a16="http://schemas.microsoft.com/office/drawing/2014/main" id="{BA0542F3-B9F1-A872-0C9F-D8450DC367BC}"/>
              </a:ext>
            </a:extLst>
          </p:cNvPr>
          <p:cNvSpPr txBox="1"/>
          <p:nvPr/>
        </p:nvSpPr>
        <p:spPr>
          <a:xfrm>
            <a:off x="10329529" y="6559233"/>
            <a:ext cx="1862471" cy="276999"/>
          </a:xfrm>
          <a:prstGeom prst="rect">
            <a:avLst/>
          </a:prstGeom>
          <a:noFill/>
        </p:spPr>
        <p:txBody>
          <a:bodyPr wrap="square" rtlCol="0">
            <a:spAutoFit/>
          </a:bodyPr>
          <a:lstStyle/>
          <a:p>
            <a:pPr algn="r"/>
            <a:r>
              <a:rPr lang="en-IE" sz="1200" dirty="0"/>
              <a:t>(UNESCO, 2017)</a:t>
            </a:r>
          </a:p>
        </p:txBody>
      </p:sp>
    </p:spTree>
    <p:extLst>
      <p:ext uri="{BB962C8B-B14F-4D97-AF65-F5344CB8AC3E}">
        <p14:creationId xmlns:p14="http://schemas.microsoft.com/office/powerpoint/2010/main" val="2734691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3"/>
          <a:stretch>
            <a:fillRect/>
          </a:stretch>
        </p:blipFill>
        <p:spPr>
          <a:xfrm>
            <a:off x="10589985" y="-228600"/>
            <a:ext cx="1384300" cy="1727200"/>
          </a:xfrm>
          <a:prstGeom prst="rect">
            <a:avLst/>
          </a:prstGeom>
        </p:spPr>
      </p:pic>
      <p:pic>
        <p:nvPicPr>
          <p:cNvPr id="12" name="Picture 11">
            <a:extLst>
              <a:ext uri="{FF2B5EF4-FFF2-40B4-BE49-F238E27FC236}">
                <a16:creationId xmlns:a16="http://schemas.microsoft.com/office/drawing/2014/main" id="{3C566E72-4758-DABE-5F6B-5779452BB9B0}"/>
              </a:ext>
            </a:extLst>
          </p:cNvPr>
          <p:cNvPicPr>
            <a:picLocks noChangeAspect="1"/>
          </p:cNvPicPr>
          <p:nvPr/>
        </p:nvPicPr>
        <p:blipFill>
          <a:blip r:embed="rId4"/>
          <a:stretch>
            <a:fillRect/>
          </a:stretch>
        </p:blipFill>
        <p:spPr>
          <a:xfrm rot="8943997">
            <a:off x="2222825" y="1853884"/>
            <a:ext cx="4976586" cy="6209318"/>
          </a:xfrm>
          <a:prstGeom prst="rect">
            <a:avLst/>
          </a:prstGeom>
        </p:spPr>
      </p:pic>
      <p:pic>
        <p:nvPicPr>
          <p:cNvPr id="14" name="Picture 13">
            <a:extLst>
              <a:ext uri="{FF2B5EF4-FFF2-40B4-BE49-F238E27FC236}">
                <a16:creationId xmlns:a16="http://schemas.microsoft.com/office/drawing/2014/main" id="{18E412F6-62E5-C118-8083-A44C4AC230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0" y="0"/>
            <a:ext cx="4992560" cy="6857990"/>
          </a:xfrm>
          <a:prstGeom prst="rect">
            <a:avLst/>
          </a:prstGeom>
          <a:effectLst/>
        </p:spPr>
      </p:pic>
      <p:sp>
        <p:nvSpPr>
          <p:cNvPr id="6" name="TextBox 5">
            <a:extLst>
              <a:ext uri="{FF2B5EF4-FFF2-40B4-BE49-F238E27FC236}">
                <a16:creationId xmlns:a16="http://schemas.microsoft.com/office/drawing/2014/main" id="{CF910460-AE4B-B71F-1F85-DDC3A40B51EF}"/>
              </a:ext>
            </a:extLst>
          </p:cNvPr>
          <p:cNvSpPr txBox="1"/>
          <p:nvPr/>
        </p:nvSpPr>
        <p:spPr>
          <a:xfrm>
            <a:off x="5265717" y="1006229"/>
            <a:ext cx="5106554" cy="643638"/>
          </a:xfrm>
          <a:prstGeom prst="rect">
            <a:avLst/>
          </a:prstGeom>
          <a:noFill/>
        </p:spPr>
        <p:txBody>
          <a:bodyPr wrap="square" rtlCol="0">
            <a:spAutoFit/>
          </a:bodyPr>
          <a:lstStyle/>
          <a:p>
            <a:pPr lvl="0">
              <a:lnSpc>
                <a:spcPts val="4500"/>
              </a:lnSpc>
            </a:pPr>
            <a:r>
              <a:rPr lang="en-IE" sz="3500" b="1" dirty="0">
                <a:solidFill>
                  <a:srgbClr val="142644"/>
                </a:solidFill>
                <a:latin typeface="Calibri" panose="020F0502020204030204" pitchFamily="34" charset="0"/>
                <a:ea typeface="Calibri" panose="020F0502020204030204" pitchFamily="34" charset="0"/>
              </a:rPr>
              <a:t>Gender-Equality Paradox</a:t>
            </a:r>
            <a:endParaRPr lang="en-IE" sz="3500" b="1" dirty="0">
              <a:solidFill>
                <a:srgbClr val="142644"/>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FDD15B2B-CFD7-5D3A-E2A4-CB6C523EACB9}"/>
              </a:ext>
            </a:extLst>
          </p:cNvPr>
          <p:cNvSpPr txBox="1"/>
          <p:nvPr/>
        </p:nvSpPr>
        <p:spPr>
          <a:xfrm>
            <a:off x="6096000" y="2308150"/>
            <a:ext cx="5518391" cy="4247317"/>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rgbClr val="142644"/>
                </a:solidFill>
              </a:rPr>
              <a:t>From these two diagrams, there seems to be a paradox that in countries where we expect more gender equality, where we expect girls and women to have more educational opportunities, less women are participating in STEM.</a:t>
            </a:r>
          </a:p>
          <a:p>
            <a:pPr marL="285750" indent="-285750">
              <a:buFont typeface="Arial" panose="020B0604020202020204" pitchFamily="34" charset="0"/>
              <a:buChar char="•"/>
            </a:pPr>
            <a:endParaRPr lang="en-IE" dirty="0">
              <a:solidFill>
                <a:srgbClr val="142644"/>
              </a:solidFill>
            </a:endParaRPr>
          </a:p>
          <a:p>
            <a:pPr marL="285750" indent="-285750">
              <a:buFont typeface="Arial" panose="020B0604020202020204" pitchFamily="34" charset="0"/>
              <a:buChar char="•"/>
            </a:pPr>
            <a:r>
              <a:rPr lang="en-IE" dirty="0">
                <a:solidFill>
                  <a:srgbClr val="142644"/>
                </a:solidFill>
              </a:rPr>
              <a:t>It may be interesting to consider the cultural messages and stereotypes that exist in other countries. </a:t>
            </a:r>
          </a:p>
          <a:p>
            <a:pPr marL="285750" indent="-285750">
              <a:buFont typeface="Arial" panose="020B0604020202020204" pitchFamily="34" charset="0"/>
              <a:buChar char="•"/>
            </a:pPr>
            <a:endParaRPr lang="en-IE" dirty="0">
              <a:solidFill>
                <a:srgbClr val="142644"/>
              </a:solidFill>
            </a:endParaRPr>
          </a:p>
          <a:p>
            <a:pPr marL="285750" indent="-285750">
              <a:buFont typeface="Arial" panose="020B0604020202020204" pitchFamily="34" charset="0"/>
              <a:buChar char="•"/>
            </a:pPr>
            <a:r>
              <a:rPr lang="en-IE" dirty="0">
                <a:solidFill>
                  <a:srgbClr val="142644"/>
                </a:solidFill>
              </a:rPr>
              <a:t>As an example, in the previous slide we saw large numbers of women choosing to study Mathematics in Iran. Maryam Mirzakhani, an Iranian professor of Mathematics, won the Fields Medal in 2014 and is, so far, the only woman to do so. </a:t>
            </a:r>
          </a:p>
        </p:txBody>
      </p:sp>
    </p:spTree>
    <p:extLst>
      <p:ext uri="{BB962C8B-B14F-4D97-AF65-F5344CB8AC3E}">
        <p14:creationId xmlns:p14="http://schemas.microsoft.com/office/powerpoint/2010/main" val="976779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3E42F58-43CC-74C0-EA50-0E48199CDA14}"/>
              </a:ext>
            </a:extLst>
          </p:cNvPr>
          <p:cNvSpPr txBox="1"/>
          <p:nvPr/>
        </p:nvSpPr>
        <p:spPr>
          <a:xfrm>
            <a:off x="10111814" y="6426200"/>
            <a:ext cx="1862471" cy="276999"/>
          </a:xfrm>
          <a:prstGeom prst="rect">
            <a:avLst/>
          </a:prstGeom>
          <a:noFill/>
        </p:spPr>
        <p:txBody>
          <a:bodyPr wrap="square" rtlCol="0">
            <a:spAutoFit/>
          </a:bodyPr>
          <a:lstStyle/>
          <a:p>
            <a:pPr algn="r"/>
            <a:r>
              <a:rPr lang="en-IE" sz="1200" dirty="0"/>
              <a:t>(UNESCO, 2017)</a:t>
            </a:r>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458975" y="532019"/>
            <a:ext cx="8499967" cy="643638"/>
          </a:xfrm>
          <a:prstGeom prst="rect">
            <a:avLst/>
          </a:prstGeom>
          <a:noFill/>
        </p:spPr>
        <p:txBody>
          <a:bodyPr wrap="square" rtlCol="0">
            <a:spAutoFit/>
          </a:bodyPr>
          <a:lstStyle/>
          <a:p>
            <a:pPr lvl="0">
              <a:lnSpc>
                <a:spcPts val="4500"/>
              </a:lnSpc>
            </a:pPr>
            <a:r>
              <a:rPr lang="en-IE" sz="3500" b="1" dirty="0">
                <a:solidFill>
                  <a:srgbClr val="142644"/>
                </a:solidFill>
                <a:effectLst/>
                <a:latin typeface="Calibri" panose="020F0502020204030204" pitchFamily="34" charset="0"/>
                <a:ea typeface="Calibri" panose="020F0502020204030204" pitchFamily="34" charset="0"/>
              </a:rPr>
              <a:t>Trends across the world</a:t>
            </a:r>
          </a:p>
        </p:txBody>
      </p:sp>
      <p:sp>
        <p:nvSpPr>
          <p:cNvPr id="11" name="TextBox 10">
            <a:extLst>
              <a:ext uri="{FF2B5EF4-FFF2-40B4-BE49-F238E27FC236}">
                <a16:creationId xmlns:a16="http://schemas.microsoft.com/office/drawing/2014/main" id="{FDD15B2B-CFD7-5D3A-E2A4-CB6C523EACB9}"/>
              </a:ext>
            </a:extLst>
          </p:cNvPr>
          <p:cNvSpPr txBox="1"/>
          <p:nvPr/>
        </p:nvSpPr>
        <p:spPr>
          <a:xfrm>
            <a:off x="458975" y="1695123"/>
            <a:ext cx="3917083" cy="553998"/>
          </a:xfrm>
          <a:prstGeom prst="rect">
            <a:avLst/>
          </a:prstGeom>
          <a:noFill/>
        </p:spPr>
        <p:txBody>
          <a:bodyPr wrap="square" rtlCol="0">
            <a:spAutoFit/>
          </a:bodyPr>
          <a:lstStyle/>
          <a:p>
            <a:pPr lvl="0">
              <a:lnSpc>
                <a:spcPts val="1800"/>
              </a:lnSpc>
            </a:pPr>
            <a:r>
              <a:rPr lang="en-IE" sz="1600" b="1" dirty="0">
                <a:solidFill>
                  <a:srgbClr val="142644"/>
                </a:solidFill>
                <a:latin typeface="Calibri" panose="020F0502020204030204" pitchFamily="34" charset="0"/>
                <a:ea typeface="Calibri" panose="020F0502020204030204" pitchFamily="34" charset="0"/>
              </a:rPr>
              <a:t>Proportion of women and men in higher education and research, world average</a:t>
            </a:r>
            <a:endParaRPr lang="en-IE" sz="1600" b="1" dirty="0">
              <a:solidFill>
                <a:srgbClr val="142644"/>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7D8DAE7B-BD04-DF29-41F3-2482B9A2B7EE}"/>
              </a:ext>
            </a:extLst>
          </p:cNvPr>
          <p:cNvSpPr txBox="1"/>
          <p:nvPr/>
        </p:nvSpPr>
        <p:spPr>
          <a:xfrm>
            <a:off x="4867689" y="1695123"/>
            <a:ext cx="5722296" cy="553998"/>
          </a:xfrm>
          <a:prstGeom prst="rect">
            <a:avLst/>
          </a:prstGeom>
          <a:noFill/>
        </p:spPr>
        <p:txBody>
          <a:bodyPr wrap="square" rtlCol="0">
            <a:spAutoFit/>
          </a:bodyPr>
          <a:lstStyle/>
          <a:p>
            <a:pPr lvl="0">
              <a:lnSpc>
                <a:spcPts val="1800"/>
              </a:lnSpc>
            </a:pPr>
            <a:r>
              <a:rPr lang="en-IE" sz="1600" b="1" dirty="0">
                <a:solidFill>
                  <a:srgbClr val="142644"/>
                </a:solidFill>
                <a:latin typeface="Calibri" panose="020F0502020204030204" pitchFamily="34" charset="0"/>
                <a:ea typeface="Calibri" panose="020F0502020204030204" pitchFamily="34" charset="0"/>
              </a:rPr>
              <a:t>Student expectations on science careers, by sub-field of study, out of those who choose  science careers, 15-year olds</a:t>
            </a:r>
            <a:endParaRPr lang="en-IE" sz="1600" b="1" dirty="0">
              <a:solidFill>
                <a:srgbClr val="142644"/>
              </a:solidFill>
              <a:effectLst/>
              <a:latin typeface="Calibri" panose="020F0502020204030204" pitchFamily="34" charset="0"/>
              <a:ea typeface="Calibri" panose="020F0502020204030204" pitchFamily="34" charset="0"/>
            </a:endParaRPr>
          </a:p>
        </p:txBody>
      </p:sp>
      <p:pic>
        <p:nvPicPr>
          <p:cNvPr id="13" name="Picture 12">
            <a:extLst>
              <a:ext uri="{FF2B5EF4-FFF2-40B4-BE49-F238E27FC236}">
                <a16:creationId xmlns:a16="http://schemas.microsoft.com/office/drawing/2014/main" id="{67D0375D-9005-2357-A224-DAA4A09DE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342" y="2477721"/>
            <a:ext cx="4034046" cy="3633147"/>
          </a:xfrm>
          <a:prstGeom prst="rect">
            <a:avLst/>
          </a:prstGeom>
        </p:spPr>
      </p:pic>
      <p:pic>
        <p:nvPicPr>
          <p:cNvPr id="17" name="Picture 16">
            <a:extLst>
              <a:ext uri="{FF2B5EF4-FFF2-40B4-BE49-F238E27FC236}">
                <a16:creationId xmlns:a16="http://schemas.microsoft.com/office/drawing/2014/main" id="{9E463FDA-FCFD-ED30-BBC2-58DB3F42D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0357" y="2597459"/>
            <a:ext cx="6349688" cy="2989301"/>
          </a:xfrm>
          <a:prstGeom prst="rect">
            <a:avLst/>
          </a:prstGeom>
        </p:spPr>
      </p:pic>
    </p:spTree>
    <p:extLst>
      <p:ext uri="{BB962C8B-B14F-4D97-AF65-F5344CB8AC3E}">
        <p14:creationId xmlns:p14="http://schemas.microsoft.com/office/powerpoint/2010/main" val="3873567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710C1A-2AB0-B56D-3DC2-3E7E090EE5FE}"/>
              </a:ext>
            </a:extLst>
          </p:cNvPr>
          <p:cNvSpPr/>
          <p:nvPr/>
        </p:nvSpPr>
        <p:spPr>
          <a:xfrm>
            <a:off x="783770" y="0"/>
            <a:ext cx="11408229"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7A6EEF4-704F-CD5A-EBAB-92F3A7C4BC4F}"/>
              </a:ext>
            </a:extLst>
          </p:cNvPr>
          <p:cNvPicPr>
            <a:picLocks noChangeAspect="1"/>
          </p:cNvPicPr>
          <p:nvPr/>
        </p:nvPicPr>
        <p:blipFill>
          <a:blip r:embed="rId3"/>
          <a:stretch>
            <a:fillRect/>
          </a:stretch>
        </p:blipFill>
        <p:spPr>
          <a:xfrm>
            <a:off x="10589985" y="-228600"/>
            <a:ext cx="1384300" cy="1727200"/>
          </a:xfrm>
          <a:prstGeom prst="rect">
            <a:avLst/>
          </a:prstGeom>
        </p:spPr>
      </p:pic>
      <p:pic>
        <p:nvPicPr>
          <p:cNvPr id="2" name="slide2" descr="DB1">
            <a:extLst>
              <a:ext uri="{FF2B5EF4-FFF2-40B4-BE49-F238E27FC236}">
                <a16:creationId xmlns:a16="http://schemas.microsoft.com/office/drawing/2014/main" id="{EC2EB2E2-95A3-2B53-3E9F-E593DB91E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090" y="0"/>
            <a:ext cx="9283805" cy="6858000"/>
          </a:xfrm>
          <a:prstGeom prst="rect">
            <a:avLst/>
          </a:prstGeom>
        </p:spPr>
      </p:pic>
      <p:sp>
        <p:nvSpPr>
          <p:cNvPr id="3" name="Rectangle 2">
            <a:extLst>
              <a:ext uri="{FF2B5EF4-FFF2-40B4-BE49-F238E27FC236}">
                <a16:creationId xmlns:a16="http://schemas.microsoft.com/office/drawing/2014/main" id="{D05C59BF-6246-290B-1451-22862EFAA8E7}"/>
              </a:ext>
            </a:extLst>
          </p:cNvPr>
          <p:cNvSpPr/>
          <p:nvPr/>
        </p:nvSpPr>
        <p:spPr>
          <a:xfrm>
            <a:off x="7444040" y="5660571"/>
            <a:ext cx="2492855" cy="11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213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710C1A-2AB0-B56D-3DC2-3E7E090EE5FE}"/>
              </a:ext>
            </a:extLst>
          </p:cNvPr>
          <p:cNvSpPr/>
          <p:nvPr/>
        </p:nvSpPr>
        <p:spPr>
          <a:xfrm>
            <a:off x="783770" y="0"/>
            <a:ext cx="11408229"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lide2" descr="DB2">
            <a:extLst>
              <a:ext uri="{FF2B5EF4-FFF2-40B4-BE49-F238E27FC236}">
                <a16:creationId xmlns:a16="http://schemas.microsoft.com/office/drawing/2014/main" id="{C4CED127-1884-E6E6-EB07-799D46062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090" y="0"/>
            <a:ext cx="9283805" cy="6858000"/>
          </a:xfrm>
          <a:prstGeom prst="rect">
            <a:avLst/>
          </a:prstGeom>
        </p:spPr>
      </p:pic>
      <p:pic>
        <p:nvPicPr>
          <p:cNvPr id="5" name="Picture 4">
            <a:extLst>
              <a:ext uri="{FF2B5EF4-FFF2-40B4-BE49-F238E27FC236}">
                <a16:creationId xmlns:a16="http://schemas.microsoft.com/office/drawing/2014/main" id="{27A6EEF4-704F-CD5A-EBAB-92F3A7C4BC4F}"/>
              </a:ext>
            </a:extLst>
          </p:cNvPr>
          <p:cNvPicPr>
            <a:picLocks noChangeAspect="1"/>
          </p:cNvPicPr>
          <p:nvPr/>
        </p:nvPicPr>
        <p:blipFill>
          <a:blip r:embed="rId4"/>
          <a:stretch>
            <a:fillRect/>
          </a:stretch>
        </p:blipFill>
        <p:spPr>
          <a:xfrm>
            <a:off x="10589985" y="-228600"/>
            <a:ext cx="1384300" cy="1727200"/>
          </a:xfrm>
          <a:prstGeom prst="rect">
            <a:avLst/>
          </a:prstGeom>
        </p:spPr>
      </p:pic>
      <p:sp>
        <p:nvSpPr>
          <p:cNvPr id="3" name="Rectangle 2">
            <a:extLst>
              <a:ext uri="{FF2B5EF4-FFF2-40B4-BE49-F238E27FC236}">
                <a16:creationId xmlns:a16="http://schemas.microsoft.com/office/drawing/2014/main" id="{D05C59BF-6246-290B-1451-22862EFAA8E7}"/>
              </a:ext>
            </a:extLst>
          </p:cNvPr>
          <p:cNvSpPr/>
          <p:nvPr/>
        </p:nvSpPr>
        <p:spPr>
          <a:xfrm>
            <a:off x="7358744" y="5660571"/>
            <a:ext cx="2578152" cy="11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995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710C1A-2AB0-B56D-3DC2-3E7E090EE5FE}"/>
              </a:ext>
            </a:extLst>
          </p:cNvPr>
          <p:cNvSpPr/>
          <p:nvPr/>
        </p:nvSpPr>
        <p:spPr>
          <a:xfrm>
            <a:off x="783770" y="0"/>
            <a:ext cx="11408229"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slide2" descr="DB3">
            <a:extLst>
              <a:ext uri="{FF2B5EF4-FFF2-40B4-BE49-F238E27FC236}">
                <a16:creationId xmlns:a16="http://schemas.microsoft.com/office/drawing/2014/main" id="{9F641E67-5F2D-C9F9-4398-BF85AF3E88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091" y="0"/>
            <a:ext cx="9283805" cy="6858000"/>
          </a:xfrm>
          <a:prstGeom prst="rect">
            <a:avLst/>
          </a:prstGeom>
        </p:spPr>
      </p:pic>
      <p:pic>
        <p:nvPicPr>
          <p:cNvPr id="5" name="Picture 4">
            <a:extLst>
              <a:ext uri="{FF2B5EF4-FFF2-40B4-BE49-F238E27FC236}">
                <a16:creationId xmlns:a16="http://schemas.microsoft.com/office/drawing/2014/main" id="{27A6EEF4-704F-CD5A-EBAB-92F3A7C4BC4F}"/>
              </a:ext>
            </a:extLst>
          </p:cNvPr>
          <p:cNvPicPr>
            <a:picLocks noChangeAspect="1"/>
          </p:cNvPicPr>
          <p:nvPr/>
        </p:nvPicPr>
        <p:blipFill>
          <a:blip r:embed="rId4"/>
          <a:stretch>
            <a:fillRect/>
          </a:stretch>
        </p:blipFill>
        <p:spPr>
          <a:xfrm>
            <a:off x="10589985" y="-228600"/>
            <a:ext cx="1384300" cy="1727200"/>
          </a:xfrm>
          <a:prstGeom prst="rect">
            <a:avLst/>
          </a:prstGeom>
        </p:spPr>
      </p:pic>
      <p:sp>
        <p:nvSpPr>
          <p:cNvPr id="3" name="Rectangle 2">
            <a:extLst>
              <a:ext uri="{FF2B5EF4-FFF2-40B4-BE49-F238E27FC236}">
                <a16:creationId xmlns:a16="http://schemas.microsoft.com/office/drawing/2014/main" id="{D05C59BF-6246-290B-1451-22862EFAA8E7}"/>
              </a:ext>
            </a:extLst>
          </p:cNvPr>
          <p:cNvSpPr/>
          <p:nvPr/>
        </p:nvSpPr>
        <p:spPr>
          <a:xfrm>
            <a:off x="7358744" y="5660571"/>
            <a:ext cx="2578152" cy="11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620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710C1A-2AB0-B56D-3DC2-3E7E090EE5FE}"/>
              </a:ext>
            </a:extLst>
          </p:cNvPr>
          <p:cNvSpPr/>
          <p:nvPr/>
        </p:nvSpPr>
        <p:spPr>
          <a:xfrm>
            <a:off x="783770" y="0"/>
            <a:ext cx="11408229"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lide2" descr="DB4">
            <a:extLst>
              <a:ext uri="{FF2B5EF4-FFF2-40B4-BE49-F238E27FC236}">
                <a16:creationId xmlns:a16="http://schemas.microsoft.com/office/drawing/2014/main" id="{9C56CE6D-5960-AD8C-7173-3E05E4479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091" y="0"/>
            <a:ext cx="9283805" cy="6858000"/>
          </a:xfrm>
          <a:prstGeom prst="rect">
            <a:avLst/>
          </a:prstGeom>
        </p:spPr>
      </p:pic>
      <p:pic>
        <p:nvPicPr>
          <p:cNvPr id="5" name="Picture 4">
            <a:extLst>
              <a:ext uri="{FF2B5EF4-FFF2-40B4-BE49-F238E27FC236}">
                <a16:creationId xmlns:a16="http://schemas.microsoft.com/office/drawing/2014/main" id="{27A6EEF4-704F-CD5A-EBAB-92F3A7C4BC4F}"/>
              </a:ext>
            </a:extLst>
          </p:cNvPr>
          <p:cNvPicPr>
            <a:picLocks noChangeAspect="1"/>
          </p:cNvPicPr>
          <p:nvPr/>
        </p:nvPicPr>
        <p:blipFill>
          <a:blip r:embed="rId4"/>
          <a:stretch>
            <a:fillRect/>
          </a:stretch>
        </p:blipFill>
        <p:spPr>
          <a:xfrm>
            <a:off x="10589985" y="-228600"/>
            <a:ext cx="1384300" cy="1727200"/>
          </a:xfrm>
          <a:prstGeom prst="rect">
            <a:avLst/>
          </a:prstGeom>
        </p:spPr>
      </p:pic>
      <p:sp>
        <p:nvSpPr>
          <p:cNvPr id="3" name="Rectangle 2">
            <a:extLst>
              <a:ext uri="{FF2B5EF4-FFF2-40B4-BE49-F238E27FC236}">
                <a16:creationId xmlns:a16="http://schemas.microsoft.com/office/drawing/2014/main" id="{D05C59BF-6246-290B-1451-22862EFAA8E7}"/>
              </a:ext>
            </a:extLst>
          </p:cNvPr>
          <p:cNvSpPr/>
          <p:nvPr/>
        </p:nvSpPr>
        <p:spPr>
          <a:xfrm>
            <a:off x="7358744" y="5660571"/>
            <a:ext cx="2578152" cy="11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969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01D64-9A23-1919-54BB-B8F3855A9F5D}"/>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40D769F-049F-86D6-FE30-96892790DA54}"/>
              </a:ext>
            </a:extLst>
          </p:cNvPr>
          <p:cNvSpPr txBox="1"/>
          <p:nvPr/>
        </p:nvSpPr>
        <p:spPr>
          <a:xfrm>
            <a:off x="835986" y="478399"/>
            <a:ext cx="9342109" cy="2094804"/>
          </a:xfrm>
          <a:prstGeom prst="rect">
            <a:avLst/>
          </a:prstGeom>
          <a:noFill/>
        </p:spPr>
        <p:txBody>
          <a:bodyPr wrap="square" rtlCol="0">
            <a:spAutoFit/>
          </a:bodyPr>
          <a:lstStyle/>
          <a:p>
            <a:pPr lvl="0">
              <a:lnSpc>
                <a:spcPts val="4500"/>
              </a:lnSpc>
            </a:pPr>
            <a:r>
              <a:rPr lang="en-IE" sz="4200" b="1" i="1" dirty="0">
                <a:solidFill>
                  <a:srgbClr val="142644"/>
                </a:solidFill>
                <a:effectLst/>
                <a:latin typeface="Calibri" panose="020F0502020204030204" pitchFamily="34" charset="0"/>
                <a:ea typeface="Calibri" panose="020F0502020204030204" pitchFamily="34" charset="0"/>
              </a:rPr>
              <a:t>Leaving Cert Results</a:t>
            </a:r>
          </a:p>
          <a:p>
            <a:pPr>
              <a:lnSpc>
                <a:spcPct val="107000"/>
              </a:lnSpc>
              <a:spcAft>
                <a:spcPts val="800"/>
              </a:spcAft>
            </a:pPr>
            <a:endParaRPr lang="en-IE" sz="2400" dirty="0">
              <a:solidFill>
                <a:srgbClr val="142644"/>
              </a:solidFill>
              <a:latin typeface="Calibri" panose="020F0502020204030204" pitchFamily="34" charset="0"/>
              <a:ea typeface="Calibri" panose="020F0502020204030204" pitchFamily="34" charset="0"/>
            </a:endParaRPr>
          </a:p>
          <a:p>
            <a:pPr>
              <a:lnSpc>
                <a:spcPts val="2400"/>
              </a:lnSpc>
              <a:spcAft>
                <a:spcPts val="800"/>
              </a:spcAft>
            </a:pPr>
            <a:r>
              <a:rPr lang="en-IE" sz="2400" dirty="0">
                <a:solidFill>
                  <a:srgbClr val="142644"/>
                </a:solidFill>
                <a:latin typeface="Calibri" panose="020F0502020204030204" pitchFamily="34" charset="0"/>
                <a:ea typeface="Calibri" panose="020F0502020204030204" pitchFamily="34" charset="0"/>
              </a:rPr>
              <a:t>Examine how well girls do in Physics, Applied Maths, Engineering etc. in the annual Leaving Certificate results. How does this compare to Biology and Chemistry? </a:t>
            </a:r>
          </a:p>
        </p:txBody>
      </p:sp>
      <p:pic>
        <p:nvPicPr>
          <p:cNvPr id="10" name="Picture 9">
            <a:extLst>
              <a:ext uri="{FF2B5EF4-FFF2-40B4-BE49-F238E27FC236}">
                <a16:creationId xmlns:a16="http://schemas.microsoft.com/office/drawing/2014/main" id="{5876992E-EF66-4434-F850-BFACA02D6BB4}"/>
              </a:ext>
            </a:extLst>
          </p:cNvPr>
          <p:cNvPicPr>
            <a:picLocks noChangeAspect="1"/>
          </p:cNvPicPr>
          <p:nvPr/>
        </p:nvPicPr>
        <p:blipFill>
          <a:blip r:embed="rId3"/>
          <a:stretch>
            <a:fillRect/>
          </a:stretch>
        </p:blipFill>
        <p:spPr>
          <a:xfrm>
            <a:off x="10589985" y="-228600"/>
            <a:ext cx="1384300" cy="1727200"/>
          </a:xfrm>
          <a:prstGeom prst="rect">
            <a:avLst/>
          </a:prstGeom>
        </p:spPr>
      </p:pic>
      <p:pic>
        <p:nvPicPr>
          <p:cNvPr id="8" name="Picture 7">
            <a:extLst>
              <a:ext uri="{FF2B5EF4-FFF2-40B4-BE49-F238E27FC236}">
                <a16:creationId xmlns:a16="http://schemas.microsoft.com/office/drawing/2014/main" id="{16464E6C-F9D0-E0FB-0D9C-CD94085663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6251" y="3806399"/>
            <a:ext cx="6159507" cy="3154869"/>
          </a:xfrm>
          <a:prstGeom prst="rect">
            <a:avLst/>
          </a:prstGeom>
        </p:spPr>
      </p:pic>
      <p:pic>
        <p:nvPicPr>
          <p:cNvPr id="13" name="Picture 12">
            <a:extLst>
              <a:ext uri="{FF2B5EF4-FFF2-40B4-BE49-F238E27FC236}">
                <a16:creationId xmlns:a16="http://schemas.microsoft.com/office/drawing/2014/main" id="{FF5E6B57-C65B-54CD-B95D-C4BB72BA364E}"/>
              </a:ext>
            </a:extLst>
          </p:cNvPr>
          <p:cNvPicPr>
            <a:picLocks noChangeAspect="1"/>
          </p:cNvPicPr>
          <p:nvPr/>
        </p:nvPicPr>
        <p:blipFill>
          <a:blip r:embed="rId5"/>
          <a:stretch>
            <a:fillRect/>
          </a:stretch>
        </p:blipFill>
        <p:spPr>
          <a:xfrm>
            <a:off x="385613" y="3429000"/>
            <a:ext cx="4695485" cy="2766448"/>
          </a:xfrm>
          <a:prstGeom prst="rect">
            <a:avLst/>
          </a:prstGeom>
        </p:spPr>
      </p:pic>
      <p:pic>
        <p:nvPicPr>
          <p:cNvPr id="14" name="Picture 13">
            <a:extLst>
              <a:ext uri="{FF2B5EF4-FFF2-40B4-BE49-F238E27FC236}">
                <a16:creationId xmlns:a16="http://schemas.microsoft.com/office/drawing/2014/main" id="{740A6ACB-07AE-1460-0E9D-BDD09709D880}"/>
              </a:ext>
            </a:extLst>
          </p:cNvPr>
          <p:cNvPicPr>
            <a:picLocks noChangeAspect="1"/>
          </p:cNvPicPr>
          <p:nvPr/>
        </p:nvPicPr>
        <p:blipFill>
          <a:blip r:embed="rId6"/>
          <a:stretch>
            <a:fillRect/>
          </a:stretch>
        </p:blipFill>
        <p:spPr>
          <a:xfrm rot="20765924">
            <a:off x="1488330" y="4987212"/>
            <a:ext cx="2490049" cy="447315"/>
          </a:xfrm>
          <a:prstGeom prst="rect">
            <a:avLst/>
          </a:prstGeom>
        </p:spPr>
      </p:pic>
    </p:spTree>
    <p:extLst>
      <p:ext uri="{BB962C8B-B14F-4D97-AF65-F5344CB8AC3E}">
        <p14:creationId xmlns:p14="http://schemas.microsoft.com/office/powerpoint/2010/main" val="398048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01D64-9A23-1919-54BB-B8F3855A9F5D}"/>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922EB30-1938-E156-9355-D74A12A66506}"/>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10" name="TextBox 9">
            <a:extLst>
              <a:ext uri="{FF2B5EF4-FFF2-40B4-BE49-F238E27FC236}">
                <a16:creationId xmlns:a16="http://schemas.microsoft.com/office/drawing/2014/main" id="{658F15E3-F0EB-C157-2FD5-40BF01F39B6C}"/>
              </a:ext>
            </a:extLst>
          </p:cNvPr>
          <p:cNvSpPr txBox="1"/>
          <p:nvPr/>
        </p:nvSpPr>
        <p:spPr>
          <a:xfrm>
            <a:off x="750977" y="429893"/>
            <a:ext cx="6578057" cy="738664"/>
          </a:xfrm>
          <a:prstGeom prst="rect">
            <a:avLst/>
          </a:prstGeom>
          <a:noFill/>
        </p:spPr>
        <p:txBody>
          <a:bodyPr wrap="square" rtlCol="0">
            <a:spAutoFit/>
          </a:bodyPr>
          <a:lstStyle/>
          <a:p>
            <a:r>
              <a:rPr lang="en-IE" sz="4200" b="1" i="1" dirty="0">
                <a:solidFill>
                  <a:srgbClr val="142644"/>
                </a:solidFill>
                <a:latin typeface="Calibri" panose="020F0502020204030204" pitchFamily="34" charset="0"/>
                <a:ea typeface="Calibri" panose="020F0502020204030204" pitchFamily="34" charset="0"/>
                <a:cs typeface="Calibri" panose="020F0502020204030204" pitchFamily="34" charset="0"/>
              </a:rPr>
              <a:t>Values Affirmation Exercise</a:t>
            </a:r>
          </a:p>
        </p:txBody>
      </p:sp>
      <p:pic>
        <p:nvPicPr>
          <p:cNvPr id="9" name="Picture 8">
            <a:extLst>
              <a:ext uri="{FF2B5EF4-FFF2-40B4-BE49-F238E27FC236}">
                <a16:creationId xmlns:a16="http://schemas.microsoft.com/office/drawing/2014/main" id="{4052B92E-302B-86BC-6C2F-759724856554}"/>
              </a:ext>
            </a:extLst>
          </p:cNvPr>
          <p:cNvPicPr>
            <a:picLocks noChangeAspect="1"/>
          </p:cNvPicPr>
          <p:nvPr/>
        </p:nvPicPr>
        <p:blipFill>
          <a:blip r:embed="rId3"/>
          <a:stretch>
            <a:fillRect/>
          </a:stretch>
        </p:blipFill>
        <p:spPr>
          <a:xfrm>
            <a:off x="385613" y="3429000"/>
            <a:ext cx="4695485" cy="2766448"/>
          </a:xfrm>
          <a:prstGeom prst="rect">
            <a:avLst/>
          </a:prstGeom>
        </p:spPr>
      </p:pic>
      <p:pic>
        <p:nvPicPr>
          <p:cNvPr id="11" name="Picture 10">
            <a:extLst>
              <a:ext uri="{FF2B5EF4-FFF2-40B4-BE49-F238E27FC236}">
                <a16:creationId xmlns:a16="http://schemas.microsoft.com/office/drawing/2014/main" id="{211924D0-4988-EF30-1B99-90A4F3CB1FB2}"/>
              </a:ext>
            </a:extLst>
          </p:cNvPr>
          <p:cNvPicPr>
            <a:picLocks noChangeAspect="1"/>
          </p:cNvPicPr>
          <p:nvPr/>
        </p:nvPicPr>
        <p:blipFill>
          <a:blip r:embed="rId4"/>
          <a:stretch>
            <a:fillRect/>
          </a:stretch>
        </p:blipFill>
        <p:spPr>
          <a:xfrm rot="20765924">
            <a:off x="1488330" y="4987212"/>
            <a:ext cx="2490049" cy="447315"/>
          </a:xfrm>
          <a:prstGeom prst="rect">
            <a:avLst/>
          </a:prstGeom>
        </p:spPr>
      </p:pic>
      <p:sp>
        <p:nvSpPr>
          <p:cNvPr id="4" name="TextBox 3">
            <a:extLst>
              <a:ext uri="{FF2B5EF4-FFF2-40B4-BE49-F238E27FC236}">
                <a16:creationId xmlns:a16="http://schemas.microsoft.com/office/drawing/2014/main" id="{A2688F90-C9C5-FE47-20AE-D5E72689A3F9}"/>
              </a:ext>
            </a:extLst>
          </p:cNvPr>
          <p:cNvSpPr txBox="1"/>
          <p:nvPr/>
        </p:nvSpPr>
        <p:spPr>
          <a:xfrm>
            <a:off x="750977" y="1415374"/>
            <a:ext cx="9641960" cy="1856919"/>
          </a:xfrm>
          <a:prstGeom prst="rect">
            <a:avLst/>
          </a:prstGeom>
          <a:noFill/>
        </p:spPr>
        <p:txBody>
          <a:bodyPr wrap="square" rtlCol="0">
            <a:spAutoFit/>
          </a:bodyPr>
          <a:lstStyle/>
          <a:p>
            <a:pPr>
              <a:lnSpc>
                <a:spcPts val="2000"/>
              </a:lnSpc>
              <a:spcAft>
                <a:spcPts val="800"/>
              </a:spcAft>
            </a:pPr>
            <a:r>
              <a:rPr lang="en-IE" sz="2000" dirty="0">
                <a:solidFill>
                  <a:srgbClr val="142644"/>
                </a:solidFill>
                <a:latin typeface="Calibri" panose="020F0502020204030204" pitchFamily="34" charset="0"/>
                <a:ea typeface="Calibri" panose="020F0502020204030204" pitchFamily="34" charset="0"/>
                <a:cs typeface="Calibri" panose="020F0502020204030204" pitchFamily="34" charset="0"/>
              </a:rPr>
              <a:t>Research has demonstrated that in undergraduate physics classes, students improved their academic results simply by spending 15 minutes writing about </a:t>
            </a:r>
            <a:r>
              <a:rPr lang="en-IE" sz="2000" b="1" dirty="0">
                <a:solidFill>
                  <a:srgbClr val="142644"/>
                </a:solidFill>
                <a:latin typeface="Calibri" panose="020F0502020204030204" pitchFamily="34" charset="0"/>
                <a:ea typeface="Calibri" panose="020F0502020204030204" pitchFamily="34" charset="0"/>
                <a:cs typeface="Calibri" panose="020F0502020204030204" pitchFamily="34" charset="0"/>
              </a:rPr>
              <a:t>the values that matter to them </a:t>
            </a:r>
            <a:r>
              <a:rPr lang="en-IE" sz="2000" dirty="0">
                <a:solidFill>
                  <a:srgbClr val="142644"/>
                </a:solidFill>
                <a:latin typeface="Calibri" panose="020F0502020204030204" pitchFamily="34" charset="0"/>
                <a:ea typeface="Calibri" panose="020F0502020204030204" pitchFamily="34" charset="0"/>
                <a:cs typeface="Calibri" panose="020F0502020204030204" pitchFamily="34" charset="0"/>
              </a:rPr>
              <a:t>most.</a:t>
            </a:r>
          </a:p>
          <a:p>
            <a:pPr>
              <a:lnSpc>
                <a:spcPts val="2000"/>
              </a:lnSpc>
              <a:spcAft>
                <a:spcPts val="800"/>
              </a:spcAft>
            </a:pPr>
            <a:r>
              <a:rPr lang="en-IE" sz="2000" dirty="0">
                <a:solidFill>
                  <a:srgbClr val="142644"/>
                </a:solidFill>
                <a:latin typeface="Calibri" panose="020F0502020204030204" pitchFamily="34" charset="0"/>
                <a:ea typeface="Calibri" panose="020F0502020204030204" pitchFamily="34" charset="0"/>
                <a:cs typeface="Calibri" panose="020F0502020204030204" pitchFamily="34" charset="0"/>
              </a:rPr>
              <a:t>Why not spend 15 minutes on the following activity – it may impact positively on your next exam result!</a:t>
            </a:r>
          </a:p>
          <a:p>
            <a:endParaRPr lang="en-US" dirty="0"/>
          </a:p>
        </p:txBody>
      </p:sp>
      <p:grpSp>
        <p:nvGrpSpPr>
          <p:cNvPr id="7" name="Group 6">
            <a:extLst>
              <a:ext uri="{FF2B5EF4-FFF2-40B4-BE49-F238E27FC236}">
                <a16:creationId xmlns:a16="http://schemas.microsoft.com/office/drawing/2014/main" id="{C8BF3D79-6417-1530-6BB6-DA04CE57BD1A}"/>
              </a:ext>
            </a:extLst>
          </p:cNvPr>
          <p:cNvGrpSpPr/>
          <p:nvPr/>
        </p:nvGrpSpPr>
        <p:grpSpPr>
          <a:xfrm>
            <a:off x="3929672" y="2908963"/>
            <a:ext cx="7876715" cy="3226263"/>
            <a:chOff x="3929672" y="2908963"/>
            <a:chExt cx="7876715" cy="3226263"/>
          </a:xfrm>
        </p:grpSpPr>
        <p:sp>
          <p:nvSpPr>
            <p:cNvPr id="5" name="TextBox 4">
              <a:extLst>
                <a:ext uri="{FF2B5EF4-FFF2-40B4-BE49-F238E27FC236}">
                  <a16:creationId xmlns:a16="http://schemas.microsoft.com/office/drawing/2014/main" id="{440D769F-049F-86D6-FE30-96892790DA54}"/>
                </a:ext>
              </a:extLst>
            </p:cNvPr>
            <p:cNvSpPr txBox="1"/>
            <p:nvPr/>
          </p:nvSpPr>
          <p:spPr>
            <a:xfrm>
              <a:off x="4723360" y="2939479"/>
              <a:ext cx="7083027" cy="3195747"/>
            </a:xfrm>
            <a:prstGeom prst="rect">
              <a:avLst/>
            </a:prstGeom>
            <a:noFill/>
          </p:spPr>
          <p:txBody>
            <a:bodyPr wrap="square" rtlCol="0">
              <a:spAutoFit/>
            </a:bodyPr>
            <a:lstStyle/>
            <a:p>
              <a:pPr marL="457200">
                <a:lnSpc>
                  <a:spcPts val="2200"/>
                </a:lnSpc>
              </a:pPr>
              <a:r>
                <a:rPr lang="en-IE" sz="2000" i="1" dirty="0">
                  <a:solidFill>
                    <a:srgbClr val="142644"/>
                  </a:solidFill>
                  <a:latin typeface="Calibri" panose="020F0502020204030204" pitchFamily="34" charset="0"/>
                  <a:ea typeface="Times New Roman" panose="02020603050405020304" pitchFamily="18" charset="0"/>
                  <a:cs typeface="Calibri" panose="020F0502020204030204" pitchFamily="34" charset="0"/>
                </a:rPr>
                <a:t>Choose two or three values that are most important to you and write about </a:t>
              </a:r>
              <a:r>
                <a:rPr lang="en-IE" sz="2000" b="1" i="1" dirty="0">
                  <a:solidFill>
                    <a:srgbClr val="142644"/>
                  </a:solidFill>
                  <a:latin typeface="Calibri" panose="020F0502020204030204" pitchFamily="34" charset="0"/>
                  <a:ea typeface="Times New Roman" panose="02020603050405020304" pitchFamily="18" charset="0"/>
                  <a:cs typeface="Calibri" panose="020F0502020204030204" pitchFamily="34" charset="0"/>
                </a:rPr>
                <a:t>why</a:t>
              </a:r>
              <a:r>
                <a:rPr lang="en-IE" sz="2000" i="1" dirty="0">
                  <a:solidFill>
                    <a:srgbClr val="142644"/>
                  </a:solidFill>
                  <a:latin typeface="Calibri" panose="020F0502020204030204" pitchFamily="34" charset="0"/>
                  <a:ea typeface="Times New Roman" panose="02020603050405020304" pitchFamily="18" charset="0"/>
                  <a:cs typeface="Calibri" panose="020F0502020204030204" pitchFamily="34" charset="0"/>
                </a:rPr>
                <a:t> they are important to you. You may also wish to consider how you try to live up to these values. </a:t>
              </a:r>
            </a:p>
            <a:p>
              <a:pPr marL="457200">
                <a:lnSpc>
                  <a:spcPts val="2200"/>
                </a:lnSpc>
              </a:pPr>
              <a:endParaRPr lang="en-IE" sz="2000" dirty="0">
                <a:solidFill>
                  <a:srgbClr val="142644"/>
                </a:solidFill>
                <a:latin typeface="Calibri" panose="020F0502020204030204" pitchFamily="34" charset="0"/>
                <a:ea typeface="Times New Roman" panose="02020603050405020304" pitchFamily="18" charset="0"/>
                <a:cs typeface="Calibri" panose="020F0502020204030204" pitchFamily="34" charset="0"/>
              </a:endParaRPr>
            </a:p>
            <a:p>
              <a:pPr marL="457200">
                <a:lnSpc>
                  <a:spcPts val="2200"/>
                </a:lnSpc>
              </a:pPr>
              <a:r>
                <a:rPr lang="en-IE" sz="2000" dirty="0">
                  <a:solidFill>
                    <a:srgbClr val="142644"/>
                  </a:solidFill>
                  <a:latin typeface="Calibri" panose="020F0502020204030204" pitchFamily="34" charset="0"/>
                  <a:ea typeface="Times New Roman" panose="02020603050405020304" pitchFamily="18" charset="0"/>
                  <a:cs typeface="Calibri" panose="020F0502020204030204" pitchFamily="34" charset="0"/>
                </a:rPr>
                <a:t>You can use the following list to choose the values most important to you or can identify your own:</a:t>
              </a:r>
              <a:r>
                <a:rPr lang="en-IE" sz="2000" i="1" dirty="0">
                  <a:solidFill>
                    <a:srgbClr val="142644"/>
                  </a:solidFill>
                  <a:latin typeface="Calibri" panose="020F0502020204030204" pitchFamily="34" charset="0"/>
                  <a:ea typeface="Times New Roman" panose="02020603050405020304" pitchFamily="18" charset="0"/>
                  <a:cs typeface="Calibri" panose="020F0502020204030204" pitchFamily="34" charset="0"/>
                </a:rPr>
                <a:t> </a:t>
              </a:r>
            </a:p>
            <a:p>
              <a:pPr marL="457200">
                <a:lnSpc>
                  <a:spcPts val="2200"/>
                </a:lnSpc>
              </a:pPr>
              <a:r>
                <a:rPr lang="en-IE" sz="2000" b="1" i="1" dirty="0">
                  <a:solidFill>
                    <a:srgbClr val="F2F2F2"/>
                  </a:solidFill>
                  <a:latin typeface="Calibri" panose="020F0502020204030204" pitchFamily="34" charset="0"/>
                  <a:ea typeface="Times New Roman" panose="02020603050405020304" pitchFamily="18" charset="0"/>
                  <a:cs typeface="Calibri" panose="020F0502020204030204" pitchFamily="34" charset="0"/>
                </a:rPr>
                <a:t>being good at art; creativity; relationships with family and friends; government or politics; independence; learning and gaining knowledge; athletic ability; belonging to a social group (such as your community, racial group, or club); music; career; spiritual or religious values; sense of humour. </a:t>
              </a:r>
              <a:endParaRPr lang="en-IE" sz="2000" b="1" dirty="0">
                <a:solidFill>
                  <a:srgbClr val="F2F2F2"/>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FED2E9AD-066A-00C6-2D14-90DD05D9A395}"/>
                </a:ext>
              </a:extLst>
            </p:cNvPr>
            <p:cNvPicPr>
              <a:picLocks noChangeAspect="1"/>
            </p:cNvPicPr>
            <p:nvPr/>
          </p:nvPicPr>
          <p:blipFill>
            <a:blip r:embed="rId5"/>
            <a:stretch>
              <a:fillRect/>
            </a:stretch>
          </p:blipFill>
          <p:spPr>
            <a:xfrm rot="2573598">
              <a:off x="3929672" y="2908963"/>
              <a:ext cx="1117092" cy="539718"/>
            </a:xfrm>
            <a:prstGeom prst="rect">
              <a:avLst/>
            </a:prstGeom>
          </p:spPr>
        </p:pic>
      </p:grpSp>
    </p:spTree>
    <p:extLst>
      <p:ext uri="{BB962C8B-B14F-4D97-AF65-F5344CB8AC3E}">
        <p14:creationId xmlns:p14="http://schemas.microsoft.com/office/powerpoint/2010/main" val="22190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01D64-9A23-1919-54BB-B8F3855A9F5D}"/>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40D769F-049F-86D6-FE30-96892790DA54}"/>
              </a:ext>
            </a:extLst>
          </p:cNvPr>
          <p:cNvSpPr txBox="1"/>
          <p:nvPr/>
        </p:nvSpPr>
        <p:spPr>
          <a:xfrm>
            <a:off x="853818" y="1351876"/>
            <a:ext cx="10056149" cy="990015"/>
          </a:xfrm>
          <a:prstGeom prst="rect">
            <a:avLst/>
          </a:prstGeom>
          <a:noFill/>
        </p:spPr>
        <p:txBody>
          <a:bodyPr wrap="square" rtlCol="0">
            <a:spAutoFit/>
          </a:bodyPr>
          <a:lstStyle/>
          <a:p>
            <a:pPr lvl="0">
              <a:lnSpc>
                <a:spcPts val="3500"/>
              </a:lnSpc>
            </a:pPr>
            <a:r>
              <a:rPr lang="en-IE" sz="3200" b="1" dirty="0">
                <a:solidFill>
                  <a:srgbClr val="142644"/>
                </a:solidFill>
                <a:ea typeface="Noto Sans Symbols"/>
                <a:cs typeface="Noto Sans Symbols"/>
              </a:rPr>
              <a:t>Find a STEM or </a:t>
            </a:r>
            <a:r>
              <a:rPr lang="en-IE" sz="3200" b="1" dirty="0" err="1">
                <a:solidFill>
                  <a:srgbClr val="142644"/>
                </a:solidFill>
                <a:ea typeface="Noto Sans Symbols"/>
                <a:cs typeface="Noto Sans Symbols"/>
              </a:rPr>
              <a:t>pSTEM</a:t>
            </a:r>
            <a:r>
              <a:rPr lang="en-IE" sz="3200" b="1" dirty="0">
                <a:solidFill>
                  <a:srgbClr val="142644"/>
                </a:solidFill>
                <a:ea typeface="Noto Sans Symbols"/>
                <a:cs typeface="Noto Sans Symbols"/>
              </a:rPr>
              <a:t> role model from your local school, community, family, or area to do a project on:</a:t>
            </a:r>
            <a:r>
              <a:rPr lang="en-IE" sz="1500" i="1" dirty="0">
                <a:solidFill>
                  <a:srgbClr val="142644"/>
                </a:solidFill>
                <a:latin typeface="Calibri" panose="020F0502020204030204" pitchFamily="34" charset="0"/>
                <a:ea typeface="Times New Roman" panose="02020603050405020304" pitchFamily="18" charset="0"/>
                <a:cs typeface="Calibri" panose="020F0502020204030204" pitchFamily="34" charset="0"/>
              </a:rPr>
              <a:t> </a:t>
            </a:r>
            <a:endParaRPr lang="en-IE" sz="1500" dirty="0">
              <a:solidFill>
                <a:srgbClr val="142644"/>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2A1927FC-739E-99D2-2868-F57FC8F49D47}"/>
              </a:ext>
            </a:extLst>
          </p:cNvPr>
          <p:cNvPicPr>
            <a:picLocks noChangeAspect="1"/>
          </p:cNvPicPr>
          <p:nvPr/>
        </p:nvPicPr>
        <p:blipFill>
          <a:blip r:embed="rId3"/>
          <a:stretch>
            <a:fillRect/>
          </a:stretch>
        </p:blipFill>
        <p:spPr>
          <a:xfrm>
            <a:off x="442144" y="2757844"/>
            <a:ext cx="5594353" cy="3296036"/>
          </a:xfrm>
          <a:prstGeom prst="rect">
            <a:avLst/>
          </a:prstGeom>
        </p:spPr>
      </p:pic>
      <p:pic>
        <p:nvPicPr>
          <p:cNvPr id="7" name="Picture 6">
            <a:extLst>
              <a:ext uri="{FF2B5EF4-FFF2-40B4-BE49-F238E27FC236}">
                <a16:creationId xmlns:a16="http://schemas.microsoft.com/office/drawing/2014/main" id="{60AF3BAC-0243-B585-A812-BDC8C6787046}"/>
              </a:ext>
            </a:extLst>
          </p:cNvPr>
          <p:cNvPicPr>
            <a:picLocks noChangeAspect="1"/>
          </p:cNvPicPr>
          <p:nvPr/>
        </p:nvPicPr>
        <p:blipFill>
          <a:blip r:embed="rId4"/>
          <a:stretch>
            <a:fillRect/>
          </a:stretch>
        </p:blipFill>
        <p:spPr>
          <a:xfrm rot="20969067">
            <a:off x="1714118" y="4484650"/>
            <a:ext cx="2842802" cy="938265"/>
          </a:xfrm>
          <a:prstGeom prst="rect">
            <a:avLst/>
          </a:prstGeom>
        </p:spPr>
      </p:pic>
      <p:sp>
        <p:nvSpPr>
          <p:cNvPr id="8" name="TextBox 7">
            <a:extLst>
              <a:ext uri="{FF2B5EF4-FFF2-40B4-BE49-F238E27FC236}">
                <a16:creationId xmlns:a16="http://schemas.microsoft.com/office/drawing/2014/main" id="{BAA17D0B-6D66-F1A3-BB79-E29F45B8E60D}"/>
              </a:ext>
            </a:extLst>
          </p:cNvPr>
          <p:cNvSpPr txBox="1"/>
          <p:nvPr/>
        </p:nvSpPr>
        <p:spPr>
          <a:xfrm>
            <a:off x="6036497" y="2862944"/>
            <a:ext cx="5409206" cy="3503523"/>
          </a:xfrm>
          <a:prstGeom prst="rect">
            <a:avLst/>
          </a:prstGeom>
          <a:noFill/>
        </p:spPr>
        <p:txBody>
          <a:bodyPr wrap="square" rtlCol="0">
            <a:spAutoFit/>
          </a:bodyPr>
          <a:lstStyle/>
          <a:p>
            <a:pPr marL="742950" lvl="1" indent="-285750">
              <a:lnSpc>
                <a:spcPts val="2500"/>
              </a:lnSpc>
              <a:spcAft>
                <a:spcPts val="800"/>
              </a:spcAft>
              <a:buFont typeface="Arial" panose="020B0604020202020204" pitchFamily="34" charset="0"/>
              <a:buChar char="•"/>
            </a:pPr>
            <a:r>
              <a:rPr lang="en-IE" sz="2200" dirty="0">
                <a:solidFill>
                  <a:srgbClr val="142644"/>
                </a:solidFill>
                <a:ea typeface="Courier New" panose="02070309020205020404" pitchFamily="49" charset="0"/>
                <a:cs typeface="Courier New" panose="02070309020205020404" pitchFamily="49" charset="0"/>
              </a:rPr>
              <a:t>You may find inspiration online, for example on the WITS Ireland website</a:t>
            </a:r>
          </a:p>
          <a:p>
            <a:pPr marL="742950" lvl="1" indent="-285750">
              <a:lnSpc>
                <a:spcPts val="2500"/>
              </a:lnSpc>
              <a:spcAft>
                <a:spcPts val="800"/>
              </a:spcAft>
              <a:buFont typeface="Arial" panose="020B0604020202020204" pitchFamily="34" charset="0"/>
              <a:buChar char="•"/>
            </a:pPr>
            <a:r>
              <a:rPr lang="en-IE" sz="2200" dirty="0">
                <a:solidFill>
                  <a:srgbClr val="142644"/>
                </a:solidFill>
                <a:ea typeface="Courier New" panose="02070309020205020404" pitchFamily="49" charset="0"/>
                <a:cs typeface="Courier New" panose="02070309020205020404" pitchFamily="49" charset="0"/>
              </a:rPr>
              <a:t>You might like to ask these people the same questions that we asked our role models for the videos (see ‘Interview Questions for a Role Model’ section of the Teacher Handbook)</a:t>
            </a:r>
          </a:p>
          <a:p>
            <a:pPr marL="742950" lvl="1" indent="-285750">
              <a:lnSpc>
                <a:spcPts val="2500"/>
              </a:lnSpc>
              <a:spcAft>
                <a:spcPts val="800"/>
              </a:spcAft>
              <a:buFont typeface="Arial" panose="020B0604020202020204" pitchFamily="34" charset="0"/>
              <a:buChar char="•"/>
            </a:pPr>
            <a:r>
              <a:rPr lang="en-IE" sz="2200" dirty="0">
                <a:solidFill>
                  <a:srgbClr val="142644"/>
                </a:solidFill>
                <a:ea typeface="Courier New" panose="02070309020205020404" pitchFamily="49" charset="0"/>
                <a:cs typeface="Courier New" panose="02070309020205020404" pitchFamily="49" charset="0"/>
              </a:rPr>
              <a:t>Your project may be a video, podcast, presentation or poster – depending on what works best for your class</a:t>
            </a:r>
          </a:p>
        </p:txBody>
      </p:sp>
      <p:pic>
        <p:nvPicPr>
          <p:cNvPr id="9" name="Picture 8">
            <a:extLst>
              <a:ext uri="{FF2B5EF4-FFF2-40B4-BE49-F238E27FC236}">
                <a16:creationId xmlns:a16="http://schemas.microsoft.com/office/drawing/2014/main" id="{C77F84D7-4EB9-98A9-9AD6-402DF76D8C06}"/>
              </a:ext>
            </a:extLst>
          </p:cNvPr>
          <p:cNvPicPr>
            <a:picLocks noChangeAspect="1"/>
          </p:cNvPicPr>
          <p:nvPr/>
        </p:nvPicPr>
        <p:blipFill>
          <a:blip r:embed="rId5"/>
          <a:stretch>
            <a:fillRect/>
          </a:stretch>
        </p:blipFill>
        <p:spPr>
          <a:xfrm>
            <a:off x="10589985" y="-228600"/>
            <a:ext cx="1384300" cy="1727200"/>
          </a:xfrm>
          <a:prstGeom prst="rect">
            <a:avLst/>
          </a:prstGeom>
        </p:spPr>
      </p:pic>
    </p:spTree>
    <p:extLst>
      <p:ext uri="{BB962C8B-B14F-4D97-AF65-F5344CB8AC3E}">
        <p14:creationId xmlns:p14="http://schemas.microsoft.com/office/powerpoint/2010/main" val="4203318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01D64-9A23-1919-54BB-B8F3855A9F5D}"/>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AA17D0B-6D66-F1A3-BB79-E29F45B8E60D}"/>
              </a:ext>
            </a:extLst>
          </p:cNvPr>
          <p:cNvSpPr txBox="1"/>
          <p:nvPr/>
        </p:nvSpPr>
        <p:spPr>
          <a:xfrm>
            <a:off x="6036497" y="2436661"/>
            <a:ext cx="5409206" cy="3005951"/>
          </a:xfrm>
          <a:prstGeom prst="rect">
            <a:avLst/>
          </a:prstGeom>
          <a:noFill/>
        </p:spPr>
        <p:txBody>
          <a:bodyPr wrap="square" rtlCol="0">
            <a:spAutoFit/>
          </a:bodyPr>
          <a:lstStyle/>
          <a:p>
            <a:pPr marL="800100" lvl="1" indent="-342900">
              <a:spcAft>
                <a:spcPts val="800"/>
              </a:spcAft>
              <a:buFont typeface="Arial" panose="020B0604020202020204" pitchFamily="34" charset="0"/>
              <a:buChar char="•"/>
            </a:pPr>
            <a:r>
              <a:rPr lang="en-IE" sz="2200" dirty="0">
                <a:solidFill>
                  <a:srgbClr val="142644"/>
                </a:solidFill>
                <a:ea typeface="Courier New" panose="02070309020205020404" pitchFamily="49" charset="0"/>
                <a:cs typeface="Courier New" panose="02070309020205020404" pitchFamily="49" charset="0"/>
              </a:rPr>
              <a:t>You may like to focus on Irish women only (e.g. Kay McNulty)</a:t>
            </a:r>
          </a:p>
          <a:p>
            <a:pPr marL="800100" lvl="1" indent="-342900">
              <a:spcAft>
                <a:spcPts val="800"/>
              </a:spcAft>
              <a:buFont typeface="Arial" panose="020B0604020202020204" pitchFamily="34" charset="0"/>
              <a:buChar char="•"/>
            </a:pPr>
            <a:r>
              <a:rPr lang="en-IE" sz="2200" dirty="0">
                <a:solidFill>
                  <a:srgbClr val="142644"/>
                </a:solidFill>
                <a:ea typeface="Courier New" panose="02070309020205020404" pitchFamily="49" charset="0"/>
                <a:cs typeface="Courier New" panose="02070309020205020404" pitchFamily="49" charset="0"/>
              </a:rPr>
              <a:t>You may wish to consider women from movies such as ‘Hidden Heroes’ or those from books such as ‘Power in Mathematics’</a:t>
            </a:r>
          </a:p>
          <a:p>
            <a:pPr marL="800100" lvl="1" indent="-342900">
              <a:spcAft>
                <a:spcPts val="800"/>
              </a:spcAft>
              <a:buFont typeface="Arial" panose="020B0604020202020204" pitchFamily="34" charset="0"/>
              <a:buChar char="•"/>
            </a:pPr>
            <a:r>
              <a:rPr lang="en-IE" sz="2200" dirty="0">
                <a:solidFill>
                  <a:srgbClr val="142644"/>
                </a:solidFill>
                <a:ea typeface="Courier New" panose="02070309020205020404" pitchFamily="49" charset="0"/>
                <a:cs typeface="Courier New" panose="02070309020205020404" pitchFamily="49" charset="0"/>
              </a:rPr>
              <a:t>Why not visit the local library and see who you might find there? </a:t>
            </a:r>
          </a:p>
        </p:txBody>
      </p:sp>
      <p:pic>
        <p:nvPicPr>
          <p:cNvPr id="9" name="Picture 8">
            <a:extLst>
              <a:ext uri="{FF2B5EF4-FFF2-40B4-BE49-F238E27FC236}">
                <a16:creationId xmlns:a16="http://schemas.microsoft.com/office/drawing/2014/main" id="{2253D834-D8D0-41C4-F55A-9E347A44C793}"/>
              </a:ext>
            </a:extLst>
          </p:cNvPr>
          <p:cNvPicPr>
            <a:picLocks noChangeAspect="1"/>
          </p:cNvPicPr>
          <p:nvPr/>
        </p:nvPicPr>
        <p:blipFill>
          <a:blip r:embed="rId2"/>
          <a:stretch>
            <a:fillRect/>
          </a:stretch>
        </p:blipFill>
        <p:spPr>
          <a:xfrm>
            <a:off x="10589985" y="-228600"/>
            <a:ext cx="1384300" cy="1727200"/>
          </a:xfrm>
          <a:prstGeom prst="rect">
            <a:avLst/>
          </a:prstGeom>
        </p:spPr>
      </p:pic>
      <p:pic>
        <p:nvPicPr>
          <p:cNvPr id="10" name="Picture 9">
            <a:extLst>
              <a:ext uri="{FF2B5EF4-FFF2-40B4-BE49-F238E27FC236}">
                <a16:creationId xmlns:a16="http://schemas.microsoft.com/office/drawing/2014/main" id="{95E31B55-EDEF-065B-2BEE-F3BFB149D791}"/>
              </a:ext>
            </a:extLst>
          </p:cNvPr>
          <p:cNvPicPr>
            <a:picLocks noChangeAspect="1"/>
          </p:cNvPicPr>
          <p:nvPr/>
        </p:nvPicPr>
        <p:blipFill>
          <a:blip r:embed="rId3"/>
          <a:stretch>
            <a:fillRect/>
          </a:stretch>
        </p:blipFill>
        <p:spPr>
          <a:xfrm>
            <a:off x="442144" y="2757844"/>
            <a:ext cx="5594353" cy="3296036"/>
          </a:xfrm>
          <a:prstGeom prst="rect">
            <a:avLst/>
          </a:prstGeom>
        </p:spPr>
      </p:pic>
      <p:pic>
        <p:nvPicPr>
          <p:cNvPr id="11" name="Picture 10">
            <a:extLst>
              <a:ext uri="{FF2B5EF4-FFF2-40B4-BE49-F238E27FC236}">
                <a16:creationId xmlns:a16="http://schemas.microsoft.com/office/drawing/2014/main" id="{6EE3E36E-71BB-6807-77B4-FBF456AF9322}"/>
              </a:ext>
            </a:extLst>
          </p:cNvPr>
          <p:cNvPicPr>
            <a:picLocks noChangeAspect="1"/>
          </p:cNvPicPr>
          <p:nvPr/>
        </p:nvPicPr>
        <p:blipFill>
          <a:blip r:embed="rId4"/>
          <a:stretch>
            <a:fillRect/>
          </a:stretch>
        </p:blipFill>
        <p:spPr>
          <a:xfrm rot="20969067">
            <a:off x="1714118" y="4484650"/>
            <a:ext cx="2842802" cy="938265"/>
          </a:xfrm>
          <a:prstGeom prst="rect">
            <a:avLst/>
          </a:prstGeom>
        </p:spPr>
      </p:pic>
      <p:sp>
        <p:nvSpPr>
          <p:cNvPr id="6" name="TextBox 5">
            <a:extLst>
              <a:ext uri="{FF2B5EF4-FFF2-40B4-BE49-F238E27FC236}">
                <a16:creationId xmlns:a16="http://schemas.microsoft.com/office/drawing/2014/main" id="{39E547A3-CF65-4387-3752-FB8C9F7DD66A}"/>
              </a:ext>
            </a:extLst>
          </p:cNvPr>
          <p:cNvSpPr txBox="1"/>
          <p:nvPr/>
        </p:nvSpPr>
        <p:spPr>
          <a:xfrm>
            <a:off x="836174" y="238881"/>
            <a:ext cx="1526380" cy="1015663"/>
          </a:xfrm>
          <a:prstGeom prst="rect">
            <a:avLst/>
          </a:prstGeom>
          <a:noFill/>
        </p:spPr>
        <p:txBody>
          <a:bodyPr wrap="none" rtlCol="0">
            <a:spAutoFit/>
          </a:bodyPr>
          <a:lstStyle/>
          <a:p>
            <a:r>
              <a:rPr lang="en-IE" sz="6000" b="1" dirty="0">
                <a:solidFill>
                  <a:srgbClr val="142644"/>
                </a:solidFill>
                <a:ea typeface="Noto Sans Symbols"/>
                <a:cs typeface="Noto Sans Symbols"/>
              </a:rPr>
              <a:t>Or…</a:t>
            </a:r>
          </a:p>
        </p:txBody>
      </p:sp>
      <p:sp>
        <p:nvSpPr>
          <p:cNvPr id="12" name="TextBox 11">
            <a:extLst>
              <a:ext uri="{FF2B5EF4-FFF2-40B4-BE49-F238E27FC236}">
                <a16:creationId xmlns:a16="http://schemas.microsoft.com/office/drawing/2014/main" id="{A68406CC-C8A2-960E-21F1-D46AD97EB0AA}"/>
              </a:ext>
            </a:extLst>
          </p:cNvPr>
          <p:cNvSpPr txBox="1"/>
          <p:nvPr/>
        </p:nvSpPr>
        <p:spPr>
          <a:xfrm>
            <a:off x="836174" y="894578"/>
            <a:ext cx="8689993" cy="1438855"/>
          </a:xfrm>
          <a:prstGeom prst="rect">
            <a:avLst/>
          </a:prstGeom>
          <a:noFill/>
        </p:spPr>
        <p:txBody>
          <a:bodyPr wrap="square" rtlCol="0">
            <a:spAutoFit/>
          </a:bodyPr>
          <a:lstStyle/>
          <a:p>
            <a:pPr>
              <a:lnSpc>
                <a:spcPts val="3500"/>
              </a:lnSpc>
            </a:pPr>
            <a:endParaRPr lang="en-IE" sz="3200" b="1" dirty="0">
              <a:solidFill>
                <a:srgbClr val="142644"/>
              </a:solidFill>
              <a:ea typeface="Noto Sans Symbols"/>
              <a:cs typeface="Noto Sans Symbols"/>
            </a:endParaRPr>
          </a:p>
          <a:p>
            <a:pPr>
              <a:lnSpc>
                <a:spcPts val="3500"/>
              </a:lnSpc>
            </a:pPr>
            <a:r>
              <a:rPr lang="en-IE" sz="3200" b="1" dirty="0">
                <a:solidFill>
                  <a:srgbClr val="142644"/>
                </a:solidFill>
                <a:ea typeface="Noto Sans Symbols"/>
                <a:cs typeface="Noto Sans Symbols"/>
              </a:rPr>
              <a:t>Find an historical role model in STEM/</a:t>
            </a:r>
            <a:r>
              <a:rPr lang="en-IE" sz="3200" b="1" dirty="0" err="1">
                <a:solidFill>
                  <a:srgbClr val="142644"/>
                </a:solidFill>
                <a:ea typeface="Noto Sans Symbols"/>
                <a:cs typeface="Noto Sans Symbols"/>
              </a:rPr>
              <a:t>pSTEM</a:t>
            </a:r>
            <a:r>
              <a:rPr lang="en-IE" sz="3200" b="1" dirty="0">
                <a:solidFill>
                  <a:srgbClr val="142644"/>
                </a:solidFill>
                <a:ea typeface="Noto Sans Symbols"/>
                <a:cs typeface="Noto Sans Symbols"/>
              </a:rPr>
              <a:t> to do a project on:</a:t>
            </a:r>
            <a:endParaRPr lang="en-IE" sz="1500" dirty="0">
              <a:solidFill>
                <a:srgbClr val="142644"/>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1716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3FFA4-243E-E55A-7288-AA69E0A09553}"/>
              </a:ext>
            </a:extLst>
          </p:cNvPr>
          <p:cNvPicPr>
            <a:picLocks noChangeAspect="1"/>
          </p:cNvPicPr>
          <p:nvPr/>
        </p:nvPicPr>
        <p:blipFill>
          <a:blip r:embed="rId3"/>
          <a:stretch>
            <a:fillRect/>
          </a:stretch>
        </p:blipFill>
        <p:spPr>
          <a:xfrm>
            <a:off x="925608" y="3404286"/>
            <a:ext cx="5308600" cy="5397500"/>
          </a:xfrm>
          <a:prstGeom prst="rect">
            <a:avLst/>
          </a:prstGeom>
        </p:spPr>
      </p:pic>
      <p:pic>
        <p:nvPicPr>
          <p:cNvPr id="2" name="Picture 1">
            <a:extLst>
              <a:ext uri="{FF2B5EF4-FFF2-40B4-BE49-F238E27FC236}">
                <a16:creationId xmlns:a16="http://schemas.microsoft.com/office/drawing/2014/main" id="{C7856224-F110-68A4-2C00-8E06BC3F0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0D1AA057-463C-2C34-184C-2895E9081B97}"/>
              </a:ext>
            </a:extLst>
          </p:cNvPr>
          <p:cNvSpPr txBox="1"/>
          <p:nvPr/>
        </p:nvSpPr>
        <p:spPr>
          <a:xfrm>
            <a:off x="667266" y="1855219"/>
            <a:ext cx="5781647" cy="1254574"/>
          </a:xfrm>
          <a:prstGeom prst="rect">
            <a:avLst/>
          </a:prstGeom>
          <a:noFill/>
        </p:spPr>
        <p:txBody>
          <a:bodyPr wrap="none" rtlCol="0">
            <a:spAutoFit/>
          </a:bodyPr>
          <a:lstStyle/>
          <a:p>
            <a:pPr>
              <a:lnSpc>
                <a:spcPts val="4500"/>
              </a:lnSpc>
            </a:pPr>
            <a:r>
              <a:rPr lang="en-US" sz="4500" b="1" dirty="0">
                <a:solidFill>
                  <a:srgbClr val="142644"/>
                </a:solidFill>
                <a:sym typeface="Arial"/>
              </a:rPr>
              <a:t>Guidelines for Conduct </a:t>
            </a:r>
          </a:p>
          <a:p>
            <a:pPr>
              <a:lnSpc>
                <a:spcPts val="4500"/>
              </a:lnSpc>
            </a:pPr>
            <a:r>
              <a:rPr lang="en-US" sz="4500" b="1" dirty="0">
                <a:solidFill>
                  <a:srgbClr val="142644"/>
                </a:solidFill>
                <a:sym typeface="Arial"/>
              </a:rPr>
              <a:t>During Discussion</a:t>
            </a:r>
            <a:endParaRPr lang="en-US" sz="4500" b="1" dirty="0">
              <a:solidFill>
                <a:srgbClr val="142644"/>
              </a:solidFill>
            </a:endParaRPr>
          </a:p>
        </p:txBody>
      </p:sp>
      <p:grpSp>
        <p:nvGrpSpPr>
          <p:cNvPr id="4" name="Group 3">
            <a:extLst>
              <a:ext uri="{FF2B5EF4-FFF2-40B4-BE49-F238E27FC236}">
                <a16:creationId xmlns:a16="http://schemas.microsoft.com/office/drawing/2014/main" id="{91A60F49-677A-3658-82C9-C60C9B04EFC5}"/>
              </a:ext>
            </a:extLst>
          </p:cNvPr>
          <p:cNvGrpSpPr/>
          <p:nvPr/>
        </p:nvGrpSpPr>
        <p:grpSpPr>
          <a:xfrm>
            <a:off x="6660291" y="823511"/>
            <a:ext cx="5003022" cy="790804"/>
            <a:chOff x="6660291" y="823511"/>
            <a:chExt cx="5003022" cy="790804"/>
          </a:xfrm>
        </p:grpSpPr>
        <p:sp>
          <p:nvSpPr>
            <p:cNvPr id="14" name="Rectangle 13">
              <a:extLst>
                <a:ext uri="{FF2B5EF4-FFF2-40B4-BE49-F238E27FC236}">
                  <a16:creationId xmlns:a16="http://schemas.microsoft.com/office/drawing/2014/main" id="{4777FE30-DFD6-DC46-8CB4-859FFF500B79}"/>
                </a:ext>
              </a:extLst>
            </p:cNvPr>
            <p:cNvSpPr/>
            <p:nvPr/>
          </p:nvSpPr>
          <p:spPr>
            <a:xfrm>
              <a:off x="6660291" y="823511"/>
              <a:ext cx="5003022" cy="7542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773AC3-A560-EE53-DB92-BB9AE02003F1}"/>
                </a:ext>
              </a:extLst>
            </p:cNvPr>
            <p:cNvSpPr txBox="1"/>
            <p:nvPr/>
          </p:nvSpPr>
          <p:spPr>
            <a:xfrm>
              <a:off x="7365814" y="1007135"/>
              <a:ext cx="3300904" cy="438582"/>
            </a:xfrm>
            <a:prstGeom prst="rect">
              <a:avLst/>
            </a:prstGeom>
            <a:noFill/>
          </p:spPr>
          <p:txBody>
            <a:bodyPr wrap="none" rtlCol="0">
              <a:spAutoFit/>
            </a:bodyPr>
            <a:lstStyle/>
            <a:p>
              <a:pPr lvl="0">
                <a:lnSpc>
                  <a:spcPct val="90000"/>
                </a:lnSpc>
                <a:spcAft>
                  <a:spcPts val="600"/>
                </a:spcAft>
                <a:buClr>
                  <a:srgbClr val="000000"/>
                </a:buClr>
                <a:buSzPts val="3100"/>
                <a:defRPr/>
              </a:pPr>
              <a:r>
                <a:rPr lang="en-US" sz="2500" kern="0" dirty="0">
                  <a:solidFill>
                    <a:srgbClr val="142644"/>
                  </a:solidFill>
                  <a:ea typeface="Calibri"/>
                  <a:cs typeface="Calibri"/>
                  <a:sym typeface="Calibri"/>
                </a:rPr>
                <a:t>Share air time equitably</a:t>
              </a:r>
              <a:endParaRPr lang="en-US" sz="2500" kern="0" dirty="0">
                <a:solidFill>
                  <a:srgbClr val="142644"/>
                </a:solidFill>
                <a:latin typeface="Arial"/>
                <a:ea typeface="Arial"/>
                <a:cs typeface="Arial"/>
                <a:sym typeface="Arial"/>
              </a:endParaRPr>
            </a:p>
          </p:txBody>
        </p:sp>
        <p:pic>
          <p:nvPicPr>
            <p:cNvPr id="30" name="Picture 29">
              <a:extLst>
                <a:ext uri="{FF2B5EF4-FFF2-40B4-BE49-F238E27FC236}">
                  <a16:creationId xmlns:a16="http://schemas.microsoft.com/office/drawing/2014/main" id="{02D59D09-E399-4A53-3890-C638ECB9D5F7}"/>
                </a:ext>
              </a:extLst>
            </p:cNvPr>
            <p:cNvPicPr>
              <a:picLocks noChangeAspect="1"/>
            </p:cNvPicPr>
            <p:nvPr/>
          </p:nvPicPr>
          <p:blipFill>
            <a:blip r:embed="rId5"/>
            <a:stretch>
              <a:fillRect/>
            </a:stretch>
          </p:blipFill>
          <p:spPr>
            <a:xfrm>
              <a:off x="6682110" y="884637"/>
              <a:ext cx="646760" cy="729678"/>
            </a:xfrm>
            <a:prstGeom prst="rect">
              <a:avLst/>
            </a:prstGeom>
          </p:spPr>
        </p:pic>
      </p:grpSp>
      <p:grpSp>
        <p:nvGrpSpPr>
          <p:cNvPr id="15" name="Group 14">
            <a:extLst>
              <a:ext uri="{FF2B5EF4-FFF2-40B4-BE49-F238E27FC236}">
                <a16:creationId xmlns:a16="http://schemas.microsoft.com/office/drawing/2014/main" id="{4BE82464-05B7-17DC-6468-E1DA3992C250}"/>
              </a:ext>
            </a:extLst>
          </p:cNvPr>
          <p:cNvGrpSpPr/>
          <p:nvPr/>
        </p:nvGrpSpPr>
        <p:grpSpPr>
          <a:xfrm>
            <a:off x="6660291" y="1685210"/>
            <a:ext cx="5003022" cy="788495"/>
            <a:chOff x="6660291" y="1685210"/>
            <a:chExt cx="5003022" cy="788495"/>
          </a:xfrm>
        </p:grpSpPr>
        <p:sp>
          <p:nvSpPr>
            <p:cNvPr id="6" name="Rectangle 5">
              <a:extLst>
                <a:ext uri="{FF2B5EF4-FFF2-40B4-BE49-F238E27FC236}">
                  <a16:creationId xmlns:a16="http://schemas.microsoft.com/office/drawing/2014/main" id="{039A4843-946C-8A97-DE10-09E703BA1C84}"/>
                </a:ext>
              </a:extLst>
            </p:cNvPr>
            <p:cNvSpPr/>
            <p:nvPr/>
          </p:nvSpPr>
          <p:spPr>
            <a:xfrm>
              <a:off x="6660291" y="1685210"/>
              <a:ext cx="5003022" cy="7542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27D90F0-9D86-FA3F-E708-F3EA4D496CC7}"/>
                </a:ext>
              </a:extLst>
            </p:cNvPr>
            <p:cNvSpPr txBox="1"/>
            <p:nvPr/>
          </p:nvSpPr>
          <p:spPr>
            <a:xfrm>
              <a:off x="7365814" y="1870868"/>
              <a:ext cx="4260684" cy="452432"/>
            </a:xfrm>
            <a:prstGeom prst="rect">
              <a:avLst/>
            </a:prstGeom>
            <a:noFill/>
          </p:spPr>
          <p:txBody>
            <a:bodyPr wrap="square" rtlCol="0">
              <a:spAutoFit/>
            </a:bodyPr>
            <a:lstStyle/>
            <a:p>
              <a:pPr lvl="0">
                <a:lnSpc>
                  <a:spcPct val="90000"/>
                </a:lnSpc>
                <a:spcAft>
                  <a:spcPts val="600"/>
                </a:spcAft>
                <a:buClr>
                  <a:srgbClr val="000000"/>
                </a:buClr>
                <a:buSzPts val="3100"/>
                <a:defRPr/>
              </a:pPr>
              <a:r>
                <a:rPr lang="en-US" sz="2600" kern="0" dirty="0">
                  <a:solidFill>
                    <a:srgbClr val="142644"/>
                  </a:solidFill>
                  <a:ea typeface="Calibri"/>
                  <a:cs typeface="Calibri"/>
                  <a:sym typeface="Calibri"/>
                </a:rPr>
                <a:t>Make sure everyone feels safe</a:t>
              </a:r>
              <a:endParaRPr lang="en-US" sz="2600" kern="0" dirty="0">
                <a:solidFill>
                  <a:srgbClr val="142644"/>
                </a:solidFill>
                <a:latin typeface="Arial"/>
                <a:ea typeface="Arial"/>
                <a:cs typeface="Arial"/>
                <a:sym typeface="Arial"/>
              </a:endParaRPr>
            </a:p>
          </p:txBody>
        </p:sp>
        <p:pic>
          <p:nvPicPr>
            <p:cNvPr id="31" name="Picture 30">
              <a:extLst>
                <a:ext uri="{FF2B5EF4-FFF2-40B4-BE49-F238E27FC236}">
                  <a16:creationId xmlns:a16="http://schemas.microsoft.com/office/drawing/2014/main" id="{0D4D1082-8A51-2062-FC2A-80C9A98A52B1}"/>
                </a:ext>
              </a:extLst>
            </p:cNvPr>
            <p:cNvPicPr>
              <a:picLocks noChangeAspect="1"/>
            </p:cNvPicPr>
            <p:nvPr/>
          </p:nvPicPr>
          <p:blipFill>
            <a:blip r:embed="rId5"/>
            <a:stretch>
              <a:fillRect/>
            </a:stretch>
          </p:blipFill>
          <p:spPr>
            <a:xfrm>
              <a:off x="6682110" y="1744027"/>
              <a:ext cx="646760" cy="729678"/>
            </a:xfrm>
            <a:prstGeom prst="rect">
              <a:avLst/>
            </a:prstGeom>
          </p:spPr>
        </p:pic>
      </p:grpSp>
      <p:grpSp>
        <p:nvGrpSpPr>
          <p:cNvPr id="8" name="Group 7">
            <a:extLst>
              <a:ext uri="{FF2B5EF4-FFF2-40B4-BE49-F238E27FC236}">
                <a16:creationId xmlns:a16="http://schemas.microsoft.com/office/drawing/2014/main" id="{49AFAF49-752F-E412-BD7F-5CFE9EADE136}"/>
              </a:ext>
            </a:extLst>
          </p:cNvPr>
          <p:cNvGrpSpPr/>
          <p:nvPr/>
        </p:nvGrpSpPr>
        <p:grpSpPr>
          <a:xfrm>
            <a:off x="6660291" y="2546909"/>
            <a:ext cx="5003022" cy="786186"/>
            <a:chOff x="6660291" y="2546909"/>
            <a:chExt cx="5003022" cy="786186"/>
          </a:xfrm>
        </p:grpSpPr>
        <p:sp>
          <p:nvSpPr>
            <p:cNvPr id="16" name="Rectangle 15">
              <a:extLst>
                <a:ext uri="{FF2B5EF4-FFF2-40B4-BE49-F238E27FC236}">
                  <a16:creationId xmlns:a16="http://schemas.microsoft.com/office/drawing/2014/main" id="{516BDC65-B43E-B12C-0FD9-49DD9A7FE0D4}"/>
                </a:ext>
              </a:extLst>
            </p:cNvPr>
            <p:cNvSpPr/>
            <p:nvPr/>
          </p:nvSpPr>
          <p:spPr>
            <a:xfrm>
              <a:off x="6660291" y="2546909"/>
              <a:ext cx="5003022" cy="7542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691FD9-DE14-B1E6-D043-CAEE79FC0855}"/>
                </a:ext>
              </a:extLst>
            </p:cNvPr>
            <p:cNvSpPr txBox="1"/>
            <p:nvPr/>
          </p:nvSpPr>
          <p:spPr>
            <a:xfrm>
              <a:off x="7365814" y="2748451"/>
              <a:ext cx="2454518" cy="438582"/>
            </a:xfrm>
            <a:prstGeom prst="rect">
              <a:avLst/>
            </a:prstGeom>
            <a:noFill/>
          </p:spPr>
          <p:txBody>
            <a:bodyPr wrap="none" rtlCol="0">
              <a:spAutoFit/>
            </a:bodyPr>
            <a:lstStyle/>
            <a:p>
              <a:pPr lvl="0">
                <a:lnSpc>
                  <a:spcPct val="90000"/>
                </a:lnSpc>
                <a:spcAft>
                  <a:spcPts val="600"/>
                </a:spcAft>
                <a:buClr>
                  <a:srgbClr val="000000"/>
                </a:buClr>
                <a:buSzPts val="3100"/>
                <a:defRPr/>
              </a:pPr>
              <a:r>
                <a:rPr lang="en-US" sz="2500" kern="0" dirty="0">
                  <a:solidFill>
                    <a:srgbClr val="142644"/>
                  </a:solidFill>
                  <a:ea typeface="Calibri"/>
                  <a:cs typeface="Calibri"/>
                  <a:sym typeface="Calibri"/>
                </a:rPr>
                <a:t>Value differences</a:t>
              </a:r>
              <a:endParaRPr lang="en-US" sz="2500" kern="0" dirty="0">
                <a:solidFill>
                  <a:srgbClr val="142644"/>
                </a:solidFill>
                <a:latin typeface="Arial"/>
                <a:ea typeface="Arial"/>
                <a:cs typeface="Arial"/>
                <a:sym typeface="Arial"/>
              </a:endParaRPr>
            </a:p>
          </p:txBody>
        </p:sp>
        <p:pic>
          <p:nvPicPr>
            <p:cNvPr id="32" name="Picture 31">
              <a:extLst>
                <a:ext uri="{FF2B5EF4-FFF2-40B4-BE49-F238E27FC236}">
                  <a16:creationId xmlns:a16="http://schemas.microsoft.com/office/drawing/2014/main" id="{C3D86F36-CB03-93EB-0B38-0D9999423687}"/>
                </a:ext>
              </a:extLst>
            </p:cNvPr>
            <p:cNvPicPr>
              <a:picLocks noChangeAspect="1"/>
            </p:cNvPicPr>
            <p:nvPr/>
          </p:nvPicPr>
          <p:blipFill>
            <a:blip r:embed="rId5"/>
            <a:stretch>
              <a:fillRect/>
            </a:stretch>
          </p:blipFill>
          <p:spPr>
            <a:xfrm>
              <a:off x="6682110" y="2603417"/>
              <a:ext cx="646760" cy="729678"/>
            </a:xfrm>
            <a:prstGeom prst="rect">
              <a:avLst/>
            </a:prstGeom>
          </p:spPr>
        </p:pic>
      </p:grpSp>
      <p:grpSp>
        <p:nvGrpSpPr>
          <p:cNvPr id="9" name="Group 8">
            <a:extLst>
              <a:ext uri="{FF2B5EF4-FFF2-40B4-BE49-F238E27FC236}">
                <a16:creationId xmlns:a16="http://schemas.microsoft.com/office/drawing/2014/main" id="{52F55B04-8DA1-8629-3CA7-B31AF960F8C0}"/>
              </a:ext>
            </a:extLst>
          </p:cNvPr>
          <p:cNvGrpSpPr/>
          <p:nvPr/>
        </p:nvGrpSpPr>
        <p:grpSpPr>
          <a:xfrm>
            <a:off x="6660291" y="3408608"/>
            <a:ext cx="5003022" cy="783877"/>
            <a:chOff x="6660291" y="3408608"/>
            <a:chExt cx="5003022" cy="783877"/>
          </a:xfrm>
        </p:grpSpPr>
        <p:sp>
          <p:nvSpPr>
            <p:cNvPr id="18" name="Rectangle 17">
              <a:extLst>
                <a:ext uri="{FF2B5EF4-FFF2-40B4-BE49-F238E27FC236}">
                  <a16:creationId xmlns:a16="http://schemas.microsoft.com/office/drawing/2014/main" id="{3F9745E4-A4D9-DC31-8015-CB0889B0B136}"/>
                </a:ext>
              </a:extLst>
            </p:cNvPr>
            <p:cNvSpPr/>
            <p:nvPr/>
          </p:nvSpPr>
          <p:spPr>
            <a:xfrm>
              <a:off x="6660291" y="3408608"/>
              <a:ext cx="5003022" cy="7542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048E6E0-E656-1419-F3CA-F07F1CD788F6}"/>
                </a:ext>
              </a:extLst>
            </p:cNvPr>
            <p:cNvSpPr txBox="1"/>
            <p:nvPr/>
          </p:nvSpPr>
          <p:spPr>
            <a:xfrm>
              <a:off x="7365814" y="3602948"/>
              <a:ext cx="2584362" cy="438582"/>
            </a:xfrm>
            <a:prstGeom prst="rect">
              <a:avLst/>
            </a:prstGeom>
            <a:noFill/>
          </p:spPr>
          <p:txBody>
            <a:bodyPr wrap="none" rtlCol="0">
              <a:spAutoFit/>
            </a:bodyPr>
            <a:lstStyle/>
            <a:p>
              <a:pPr lvl="0">
                <a:lnSpc>
                  <a:spcPct val="90000"/>
                </a:lnSpc>
                <a:spcAft>
                  <a:spcPts val="600"/>
                </a:spcAft>
                <a:buClr>
                  <a:srgbClr val="000000"/>
                </a:buClr>
                <a:buSzPts val="3100"/>
                <a:defRPr/>
              </a:pPr>
              <a:r>
                <a:rPr lang="en-US" sz="2500" kern="0" dirty="0">
                  <a:solidFill>
                    <a:srgbClr val="142644"/>
                  </a:solidFill>
                  <a:ea typeface="Calibri"/>
                  <a:cs typeface="Calibri"/>
                  <a:sym typeface="Calibri"/>
                </a:rPr>
                <a:t>Discomfort is okay</a:t>
              </a:r>
              <a:endParaRPr lang="en-US" sz="2500" kern="0" dirty="0">
                <a:solidFill>
                  <a:srgbClr val="142644"/>
                </a:solidFill>
                <a:latin typeface="Arial"/>
                <a:ea typeface="Arial"/>
                <a:cs typeface="Arial"/>
                <a:sym typeface="Arial"/>
              </a:endParaRPr>
            </a:p>
          </p:txBody>
        </p:sp>
        <p:pic>
          <p:nvPicPr>
            <p:cNvPr id="33" name="Picture 32">
              <a:extLst>
                <a:ext uri="{FF2B5EF4-FFF2-40B4-BE49-F238E27FC236}">
                  <a16:creationId xmlns:a16="http://schemas.microsoft.com/office/drawing/2014/main" id="{A5F40D9F-6CAF-1F35-66DF-46948BFC931A}"/>
                </a:ext>
              </a:extLst>
            </p:cNvPr>
            <p:cNvPicPr>
              <a:picLocks noChangeAspect="1"/>
            </p:cNvPicPr>
            <p:nvPr/>
          </p:nvPicPr>
          <p:blipFill>
            <a:blip r:embed="rId5"/>
            <a:stretch>
              <a:fillRect/>
            </a:stretch>
          </p:blipFill>
          <p:spPr>
            <a:xfrm>
              <a:off x="6682110" y="3462807"/>
              <a:ext cx="646760" cy="729678"/>
            </a:xfrm>
            <a:prstGeom prst="rect">
              <a:avLst/>
            </a:prstGeom>
          </p:spPr>
        </p:pic>
      </p:grpSp>
      <p:grpSp>
        <p:nvGrpSpPr>
          <p:cNvPr id="12" name="Group 11">
            <a:extLst>
              <a:ext uri="{FF2B5EF4-FFF2-40B4-BE49-F238E27FC236}">
                <a16:creationId xmlns:a16="http://schemas.microsoft.com/office/drawing/2014/main" id="{3D6C8B69-4FCD-30F4-6893-A5CEA000C1B7}"/>
              </a:ext>
            </a:extLst>
          </p:cNvPr>
          <p:cNvGrpSpPr/>
          <p:nvPr/>
        </p:nvGrpSpPr>
        <p:grpSpPr>
          <a:xfrm>
            <a:off x="6660291" y="4270307"/>
            <a:ext cx="5003022" cy="781568"/>
            <a:chOff x="6660291" y="4270307"/>
            <a:chExt cx="5003022" cy="781568"/>
          </a:xfrm>
        </p:grpSpPr>
        <p:sp>
          <p:nvSpPr>
            <p:cNvPr id="20" name="Rectangle 19">
              <a:extLst>
                <a:ext uri="{FF2B5EF4-FFF2-40B4-BE49-F238E27FC236}">
                  <a16:creationId xmlns:a16="http://schemas.microsoft.com/office/drawing/2014/main" id="{7F551A8D-E14B-21A0-035D-ACD87BFBD5FA}"/>
                </a:ext>
              </a:extLst>
            </p:cNvPr>
            <p:cNvSpPr/>
            <p:nvPr/>
          </p:nvSpPr>
          <p:spPr>
            <a:xfrm>
              <a:off x="6660291" y="4270307"/>
              <a:ext cx="5003022" cy="7542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5F3CF69-63CF-EF84-B2A6-0BD087B1B8B8}"/>
                </a:ext>
              </a:extLst>
            </p:cNvPr>
            <p:cNvSpPr txBox="1"/>
            <p:nvPr/>
          </p:nvSpPr>
          <p:spPr>
            <a:xfrm>
              <a:off x="7365814" y="4448209"/>
              <a:ext cx="2428870" cy="438582"/>
            </a:xfrm>
            <a:prstGeom prst="rect">
              <a:avLst/>
            </a:prstGeom>
            <a:noFill/>
          </p:spPr>
          <p:txBody>
            <a:bodyPr wrap="none" rtlCol="0">
              <a:spAutoFit/>
            </a:bodyPr>
            <a:lstStyle/>
            <a:p>
              <a:pPr lvl="0">
                <a:lnSpc>
                  <a:spcPct val="90000"/>
                </a:lnSpc>
                <a:spcAft>
                  <a:spcPts val="600"/>
                </a:spcAft>
                <a:buClr>
                  <a:srgbClr val="000000"/>
                </a:buClr>
                <a:buSzPts val="3100"/>
                <a:defRPr/>
              </a:pPr>
              <a:r>
                <a:rPr lang="en-US" sz="2500" kern="0" dirty="0">
                  <a:solidFill>
                    <a:srgbClr val="142644"/>
                  </a:solidFill>
                  <a:ea typeface="Calibri"/>
                  <a:cs typeface="Calibri"/>
                  <a:sym typeface="Calibri"/>
                </a:rPr>
                <a:t>Own your impact</a:t>
              </a:r>
              <a:endParaRPr lang="en-US" sz="2500" kern="0" dirty="0">
                <a:solidFill>
                  <a:srgbClr val="142644"/>
                </a:solidFill>
                <a:latin typeface="Arial"/>
                <a:ea typeface="Arial"/>
                <a:cs typeface="Arial"/>
                <a:sym typeface="Arial"/>
              </a:endParaRPr>
            </a:p>
          </p:txBody>
        </p:sp>
        <p:pic>
          <p:nvPicPr>
            <p:cNvPr id="34" name="Picture 33">
              <a:extLst>
                <a:ext uri="{FF2B5EF4-FFF2-40B4-BE49-F238E27FC236}">
                  <a16:creationId xmlns:a16="http://schemas.microsoft.com/office/drawing/2014/main" id="{4EF6BE26-590B-D9C9-3B94-AD0D3E015BF8}"/>
                </a:ext>
              </a:extLst>
            </p:cNvPr>
            <p:cNvPicPr>
              <a:picLocks noChangeAspect="1"/>
            </p:cNvPicPr>
            <p:nvPr/>
          </p:nvPicPr>
          <p:blipFill>
            <a:blip r:embed="rId5"/>
            <a:stretch>
              <a:fillRect/>
            </a:stretch>
          </p:blipFill>
          <p:spPr>
            <a:xfrm>
              <a:off x="6682110" y="4322197"/>
              <a:ext cx="646760" cy="729678"/>
            </a:xfrm>
            <a:prstGeom prst="rect">
              <a:avLst/>
            </a:prstGeom>
          </p:spPr>
        </p:pic>
      </p:grpSp>
      <p:grpSp>
        <p:nvGrpSpPr>
          <p:cNvPr id="13" name="Group 12">
            <a:extLst>
              <a:ext uri="{FF2B5EF4-FFF2-40B4-BE49-F238E27FC236}">
                <a16:creationId xmlns:a16="http://schemas.microsoft.com/office/drawing/2014/main" id="{BDC1086E-35CC-F7BB-0CBF-E099C9A106A9}"/>
              </a:ext>
            </a:extLst>
          </p:cNvPr>
          <p:cNvGrpSpPr/>
          <p:nvPr/>
        </p:nvGrpSpPr>
        <p:grpSpPr>
          <a:xfrm>
            <a:off x="6660291" y="5132005"/>
            <a:ext cx="5003022" cy="779258"/>
            <a:chOff x="6660291" y="5132005"/>
            <a:chExt cx="5003022" cy="779258"/>
          </a:xfrm>
        </p:grpSpPr>
        <p:sp>
          <p:nvSpPr>
            <p:cNvPr id="22" name="Rectangle 21">
              <a:extLst>
                <a:ext uri="{FF2B5EF4-FFF2-40B4-BE49-F238E27FC236}">
                  <a16:creationId xmlns:a16="http://schemas.microsoft.com/office/drawing/2014/main" id="{2061344C-E233-D7C9-89CF-55A64F01FFD4}"/>
                </a:ext>
              </a:extLst>
            </p:cNvPr>
            <p:cNvSpPr/>
            <p:nvPr/>
          </p:nvSpPr>
          <p:spPr>
            <a:xfrm>
              <a:off x="6660291" y="5132005"/>
              <a:ext cx="5003022" cy="7542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E5781E-CFE0-C676-0AB1-4ED2305F4AC0}"/>
                </a:ext>
              </a:extLst>
            </p:cNvPr>
            <p:cNvSpPr txBox="1"/>
            <p:nvPr/>
          </p:nvSpPr>
          <p:spPr>
            <a:xfrm>
              <a:off x="7365814" y="5311941"/>
              <a:ext cx="2964273" cy="438582"/>
            </a:xfrm>
            <a:prstGeom prst="rect">
              <a:avLst/>
            </a:prstGeom>
            <a:noFill/>
          </p:spPr>
          <p:txBody>
            <a:bodyPr wrap="none" rtlCol="0">
              <a:spAutoFit/>
            </a:bodyPr>
            <a:lstStyle/>
            <a:p>
              <a:pPr lvl="0">
                <a:lnSpc>
                  <a:spcPct val="90000"/>
                </a:lnSpc>
                <a:spcAft>
                  <a:spcPts val="600"/>
                </a:spcAft>
                <a:buClr>
                  <a:srgbClr val="000000"/>
                </a:buClr>
                <a:buSzPts val="3100"/>
                <a:defRPr/>
              </a:pPr>
              <a:r>
                <a:rPr lang="en-US" sz="2500" kern="0" dirty="0">
                  <a:solidFill>
                    <a:srgbClr val="142644"/>
                  </a:solidFill>
                  <a:ea typeface="Calibri"/>
                  <a:cs typeface="Calibri"/>
                  <a:sym typeface="Calibri"/>
                </a:rPr>
                <a:t>Argue using evidence</a:t>
              </a:r>
              <a:endParaRPr lang="en-US" sz="2500" kern="0" dirty="0">
                <a:solidFill>
                  <a:srgbClr val="142644"/>
                </a:solidFill>
                <a:latin typeface="Arial"/>
                <a:ea typeface="Arial"/>
                <a:cs typeface="Arial"/>
                <a:sym typeface="Arial"/>
              </a:endParaRPr>
            </a:p>
          </p:txBody>
        </p:sp>
        <p:pic>
          <p:nvPicPr>
            <p:cNvPr id="35" name="Picture 34">
              <a:extLst>
                <a:ext uri="{FF2B5EF4-FFF2-40B4-BE49-F238E27FC236}">
                  <a16:creationId xmlns:a16="http://schemas.microsoft.com/office/drawing/2014/main" id="{B1DE6CF7-D7B9-3B08-1F7C-94589D823E5F}"/>
                </a:ext>
              </a:extLst>
            </p:cNvPr>
            <p:cNvPicPr>
              <a:picLocks noChangeAspect="1"/>
            </p:cNvPicPr>
            <p:nvPr/>
          </p:nvPicPr>
          <p:blipFill>
            <a:blip r:embed="rId5"/>
            <a:stretch>
              <a:fillRect/>
            </a:stretch>
          </p:blipFill>
          <p:spPr>
            <a:xfrm>
              <a:off x="6682110" y="5181585"/>
              <a:ext cx="646760" cy="729678"/>
            </a:xfrm>
            <a:prstGeom prst="rect">
              <a:avLst/>
            </a:prstGeom>
          </p:spPr>
        </p:pic>
      </p:grpSp>
    </p:spTree>
    <p:extLst>
      <p:ext uri="{BB962C8B-B14F-4D97-AF65-F5344CB8AC3E}">
        <p14:creationId xmlns:p14="http://schemas.microsoft.com/office/powerpoint/2010/main" val="11168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3"/>
          <a:stretch>
            <a:fillRect/>
          </a:stretch>
        </p:blipFill>
        <p:spPr>
          <a:xfrm>
            <a:off x="10589985" y="-228600"/>
            <a:ext cx="1384300" cy="1727200"/>
          </a:xfrm>
          <a:prstGeom prst="rect">
            <a:avLst/>
          </a:prstGeom>
        </p:spPr>
      </p:pic>
      <p:pic>
        <p:nvPicPr>
          <p:cNvPr id="12" name="Picture 11">
            <a:extLst>
              <a:ext uri="{FF2B5EF4-FFF2-40B4-BE49-F238E27FC236}">
                <a16:creationId xmlns:a16="http://schemas.microsoft.com/office/drawing/2014/main" id="{3C566E72-4758-DABE-5F6B-5779452BB9B0}"/>
              </a:ext>
            </a:extLst>
          </p:cNvPr>
          <p:cNvPicPr>
            <a:picLocks noChangeAspect="1"/>
          </p:cNvPicPr>
          <p:nvPr/>
        </p:nvPicPr>
        <p:blipFill>
          <a:blip r:embed="rId4"/>
          <a:stretch>
            <a:fillRect/>
          </a:stretch>
        </p:blipFill>
        <p:spPr>
          <a:xfrm rot="8943997">
            <a:off x="-1910684" y="732655"/>
            <a:ext cx="4976586" cy="6209318"/>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746532" y="611729"/>
            <a:ext cx="9020319" cy="677493"/>
          </a:xfrm>
          <a:prstGeom prst="rect">
            <a:avLst/>
          </a:prstGeom>
          <a:noFill/>
        </p:spPr>
        <p:txBody>
          <a:bodyPr wrap="square" rtlCol="0">
            <a:spAutoFit/>
          </a:bodyPr>
          <a:lstStyle/>
          <a:p>
            <a:pPr lvl="0">
              <a:lnSpc>
                <a:spcPts val="4500"/>
              </a:lnSpc>
            </a:pPr>
            <a:r>
              <a:rPr lang="en-IE" sz="4500" b="1" dirty="0">
                <a:solidFill>
                  <a:srgbClr val="142644"/>
                </a:solidFill>
              </a:rPr>
              <a:t>Pioneering Irish Women in Science</a:t>
            </a:r>
            <a:endParaRPr lang="en-IE" sz="4500" b="1" dirty="0">
              <a:solidFill>
                <a:srgbClr val="142644"/>
              </a:solidFill>
              <a:effectLst/>
              <a:latin typeface="Calibri" panose="020F0502020204030204" pitchFamily="34" charset="0"/>
              <a:ea typeface="Calibri" panose="020F0502020204030204" pitchFamily="34" charset="0"/>
            </a:endParaRPr>
          </a:p>
        </p:txBody>
      </p:sp>
      <p:pic>
        <p:nvPicPr>
          <p:cNvPr id="8" name="Content Placeholder 3">
            <a:extLst>
              <a:ext uri="{FF2B5EF4-FFF2-40B4-BE49-F238E27FC236}">
                <a16:creationId xmlns:a16="http://schemas.microsoft.com/office/drawing/2014/main" id="{30E8FA5F-21FB-3BF0-8D91-E19C2E7600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8671" y="1794012"/>
            <a:ext cx="7387551" cy="5063988"/>
          </a:xfrm>
          <a:prstGeom prst="rect">
            <a:avLst/>
          </a:prstGeom>
        </p:spPr>
      </p:pic>
      <p:sp>
        <p:nvSpPr>
          <p:cNvPr id="9" name="Content Placeholder 8">
            <a:extLst>
              <a:ext uri="{FF2B5EF4-FFF2-40B4-BE49-F238E27FC236}">
                <a16:creationId xmlns:a16="http://schemas.microsoft.com/office/drawing/2014/main" id="{5BA795C3-53CE-6DEB-82DE-8C1060BE4697}"/>
              </a:ext>
            </a:extLst>
          </p:cNvPr>
          <p:cNvSpPr txBox="1">
            <a:spLocks/>
          </p:cNvSpPr>
          <p:nvPr/>
        </p:nvSpPr>
        <p:spPr>
          <a:xfrm>
            <a:off x="746533" y="2150337"/>
            <a:ext cx="356137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Kay McNulty</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Lilian Bland</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Agnes </a:t>
            </a:r>
            <a:r>
              <a:rPr lang="en-US" sz="2000" b="1" dirty="0" err="1">
                <a:solidFill>
                  <a:srgbClr val="142644"/>
                </a:solidFill>
                <a:latin typeface="Calibri" panose="020F0502020204030204" pitchFamily="34" charset="0"/>
                <a:cs typeface="Calibri" panose="020F0502020204030204" pitchFamily="34" charset="0"/>
              </a:rPr>
              <a:t>Clerke</a:t>
            </a:r>
            <a:endParaRPr lang="en-US" sz="2000" b="1" dirty="0">
              <a:solidFill>
                <a:srgbClr val="142644"/>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Phyllis Clinch</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Margaret Lindsay Huggins</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Cynthia Longfield</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Kathleen Lonsdale</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Annie Maunder</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Dorothy Stopford Price</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Alicia Boole Stott</a:t>
            </a:r>
          </a:p>
        </p:txBody>
      </p:sp>
    </p:spTree>
    <p:extLst>
      <p:ext uri="{BB962C8B-B14F-4D97-AF65-F5344CB8AC3E}">
        <p14:creationId xmlns:p14="http://schemas.microsoft.com/office/powerpoint/2010/main" val="754360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3">
            <a:hlinkClick r:id="rId3"/>
            <a:extLst>
              <a:ext uri="{FF2B5EF4-FFF2-40B4-BE49-F238E27FC236}">
                <a16:creationId xmlns:a16="http://schemas.microsoft.com/office/drawing/2014/main" id="{65ACE3C0-AD60-A59F-8C96-B274FAE40C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36544" y="0"/>
            <a:ext cx="4895107" cy="6871278"/>
          </a:xfrm>
          <a:prstGeom prst="rect">
            <a:avLst/>
          </a:prstGeom>
          <a:effectLst/>
        </p:spPr>
      </p:pic>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5"/>
          <a:stretch>
            <a:fillRect/>
          </a:stretch>
        </p:blipFill>
        <p:spPr>
          <a:xfrm>
            <a:off x="10589985" y="-228600"/>
            <a:ext cx="1384300" cy="1727200"/>
          </a:xfrm>
          <a:prstGeom prst="rect">
            <a:avLst/>
          </a:prstGeom>
        </p:spPr>
      </p:pic>
      <p:pic>
        <p:nvPicPr>
          <p:cNvPr id="12" name="Picture 11">
            <a:extLst>
              <a:ext uri="{FF2B5EF4-FFF2-40B4-BE49-F238E27FC236}">
                <a16:creationId xmlns:a16="http://schemas.microsoft.com/office/drawing/2014/main" id="{3C566E72-4758-DABE-5F6B-5779452BB9B0}"/>
              </a:ext>
            </a:extLst>
          </p:cNvPr>
          <p:cNvPicPr>
            <a:picLocks noChangeAspect="1"/>
          </p:cNvPicPr>
          <p:nvPr/>
        </p:nvPicPr>
        <p:blipFill>
          <a:blip r:embed="rId6"/>
          <a:stretch>
            <a:fillRect/>
          </a:stretch>
        </p:blipFill>
        <p:spPr>
          <a:xfrm rot="8943997">
            <a:off x="-1910684" y="732655"/>
            <a:ext cx="4976586" cy="6209318"/>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746533" y="1397000"/>
            <a:ext cx="4445954" cy="560474"/>
          </a:xfrm>
          <a:prstGeom prst="rect">
            <a:avLst/>
          </a:prstGeom>
          <a:noFill/>
        </p:spPr>
        <p:txBody>
          <a:bodyPr wrap="square" rtlCol="0">
            <a:spAutoFit/>
          </a:bodyPr>
          <a:lstStyle/>
          <a:p>
            <a:pPr>
              <a:lnSpc>
                <a:spcPts val="3600"/>
              </a:lnSpc>
            </a:pPr>
            <a:r>
              <a:rPr lang="en-US" sz="3600" b="1" dirty="0">
                <a:solidFill>
                  <a:srgbClr val="142644"/>
                </a:solidFill>
              </a:rPr>
              <a:t>Alice Perry</a:t>
            </a:r>
          </a:p>
        </p:txBody>
      </p:sp>
      <p:sp>
        <p:nvSpPr>
          <p:cNvPr id="9" name="Content Placeholder 8">
            <a:extLst>
              <a:ext uri="{FF2B5EF4-FFF2-40B4-BE49-F238E27FC236}">
                <a16:creationId xmlns:a16="http://schemas.microsoft.com/office/drawing/2014/main" id="{5BA795C3-53CE-6DEB-82DE-8C1060BE4697}"/>
              </a:ext>
            </a:extLst>
          </p:cNvPr>
          <p:cNvSpPr txBox="1">
            <a:spLocks/>
          </p:cNvSpPr>
          <p:nvPr/>
        </p:nvSpPr>
        <p:spPr>
          <a:xfrm>
            <a:off x="746534" y="2379650"/>
            <a:ext cx="2834866" cy="3608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142644"/>
                </a:solidFill>
              </a:rPr>
              <a:t>Europe’s first female engineering graduate</a:t>
            </a:r>
            <a:endParaRPr lang="en-IE" sz="2000" dirty="0">
              <a:solidFill>
                <a:srgbClr val="142644"/>
              </a:solidFill>
              <a:effectLst/>
              <a:latin typeface="Calibri" panose="020F0502020204030204" pitchFamily="34" charset="0"/>
              <a:ea typeface="Calibri" panose="020F0502020204030204" pitchFamily="34" charset="0"/>
            </a:endParaRPr>
          </a:p>
          <a:p>
            <a:r>
              <a:rPr lang="en-US" sz="2000" dirty="0">
                <a:solidFill>
                  <a:srgbClr val="142644"/>
                </a:solidFill>
              </a:rPr>
              <a:t>First-class </a:t>
            </a:r>
            <a:r>
              <a:rPr lang="en-US" sz="2000" dirty="0" err="1">
                <a:solidFill>
                  <a:srgbClr val="142644"/>
                </a:solidFill>
              </a:rPr>
              <a:t>honours</a:t>
            </a:r>
            <a:r>
              <a:rPr lang="en-US" sz="2000" dirty="0">
                <a:solidFill>
                  <a:srgbClr val="142644"/>
                </a:solidFill>
              </a:rPr>
              <a:t> degree, National University of Ireland, Galway </a:t>
            </a:r>
          </a:p>
          <a:p>
            <a:r>
              <a:rPr lang="en-US" sz="2000" dirty="0">
                <a:solidFill>
                  <a:srgbClr val="142644"/>
                </a:solidFill>
              </a:rPr>
              <a:t>First female land surveyor in Ireland</a:t>
            </a:r>
          </a:p>
        </p:txBody>
      </p:sp>
    </p:spTree>
    <p:extLst>
      <p:ext uri="{BB962C8B-B14F-4D97-AF65-F5344CB8AC3E}">
        <p14:creationId xmlns:p14="http://schemas.microsoft.com/office/powerpoint/2010/main" val="2501623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3"/>
          <a:stretch>
            <a:fillRect/>
          </a:stretch>
        </p:blipFill>
        <p:spPr>
          <a:xfrm>
            <a:off x="10589985" y="-228600"/>
            <a:ext cx="1384300" cy="1727200"/>
          </a:xfrm>
          <a:prstGeom prst="rect">
            <a:avLst/>
          </a:prstGeom>
        </p:spPr>
      </p:pic>
      <p:pic>
        <p:nvPicPr>
          <p:cNvPr id="12" name="Picture 11">
            <a:extLst>
              <a:ext uri="{FF2B5EF4-FFF2-40B4-BE49-F238E27FC236}">
                <a16:creationId xmlns:a16="http://schemas.microsoft.com/office/drawing/2014/main" id="{3C566E72-4758-DABE-5F6B-5779452BB9B0}"/>
              </a:ext>
            </a:extLst>
          </p:cNvPr>
          <p:cNvPicPr>
            <a:picLocks noChangeAspect="1"/>
          </p:cNvPicPr>
          <p:nvPr/>
        </p:nvPicPr>
        <p:blipFill>
          <a:blip r:embed="rId4"/>
          <a:stretch>
            <a:fillRect/>
          </a:stretch>
        </p:blipFill>
        <p:spPr>
          <a:xfrm rot="8943997">
            <a:off x="-2029324" y="732654"/>
            <a:ext cx="4976586" cy="6209318"/>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746532" y="680062"/>
            <a:ext cx="3560425" cy="647037"/>
          </a:xfrm>
          <a:prstGeom prst="rect">
            <a:avLst/>
          </a:prstGeom>
          <a:noFill/>
        </p:spPr>
        <p:txBody>
          <a:bodyPr wrap="square" rtlCol="0">
            <a:spAutoFit/>
          </a:bodyPr>
          <a:lstStyle/>
          <a:p>
            <a:pPr lvl="0">
              <a:lnSpc>
                <a:spcPts val="4500"/>
              </a:lnSpc>
            </a:pPr>
            <a:r>
              <a:rPr lang="en-IE" sz="3600" b="1" dirty="0">
                <a:solidFill>
                  <a:srgbClr val="142644"/>
                </a:solidFill>
              </a:rPr>
              <a:t>Sheila </a:t>
            </a:r>
            <a:r>
              <a:rPr lang="en-IE" sz="3600" b="1" dirty="0" err="1">
                <a:solidFill>
                  <a:srgbClr val="142644"/>
                </a:solidFill>
              </a:rPr>
              <a:t>Tinney</a:t>
            </a:r>
            <a:endParaRPr lang="en-IE" sz="3500" b="1" dirty="0">
              <a:solidFill>
                <a:srgbClr val="142644"/>
              </a:solidFill>
              <a:effectLst/>
              <a:latin typeface="Calibri" panose="020F0502020204030204" pitchFamily="34" charset="0"/>
              <a:ea typeface="Calibri" panose="020F0502020204030204" pitchFamily="34" charset="0"/>
            </a:endParaRPr>
          </a:p>
        </p:txBody>
      </p:sp>
      <p:sp>
        <p:nvSpPr>
          <p:cNvPr id="9" name="Content Placeholder 8">
            <a:extLst>
              <a:ext uri="{FF2B5EF4-FFF2-40B4-BE49-F238E27FC236}">
                <a16:creationId xmlns:a16="http://schemas.microsoft.com/office/drawing/2014/main" id="{5BA795C3-53CE-6DEB-82DE-8C1060BE4697}"/>
              </a:ext>
            </a:extLst>
          </p:cNvPr>
          <p:cNvSpPr txBox="1">
            <a:spLocks/>
          </p:cNvSpPr>
          <p:nvPr/>
        </p:nvSpPr>
        <p:spPr>
          <a:xfrm>
            <a:off x="572362" y="1729107"/>
            <a:ext cx="4076672" cy="47076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42644"/>
                </a:solidFill>
              </a:rPr>
              <a:t>First Irish woman to be awarded a PhD in Mathematics</a:t>
            </a:r>
          </a:p>
          <a:p>
            <a:r>
              <a:rPr lang="en-US" sz="2000" dirty="0">
                <a:solidFill>
                  <a:srgbClr val="142644"/>
                </a:solidFill>
              </a:rPr>
              <a:t>PhD with Nobel laureate Max Born, 1945</a:t>
            </a:r>
          </a:p>
          <a:p>
            <a:r>
              <a:rPr lang="en-US" sz="2000" dirty="0">
                <a:solidFill>
                  <a:srgbClr val="142644"/>
                </a:solidFill>
              </a:rPr>
              <a:t>Fellowship to the Institute for Advanced Study at Princeton</a:t>
            </a:r>
          </a:p>
          <a:p>
            <a:r>
              <a:rPr lang="en-US" sz="2000" dirty="0">
                <a:solidFill>
                  <a:srgbClr val="142644"/>
                </a:solidFill>
              </a:rPr>
              <a:t>“</a:t>
            </a:r>
            <a:r>
              <a:rPr lang="en-IE" sz="2000" dirty="0">
                <a:solidFill>
                  <a:srgbClr val="142644"/>
                </a:solidFill>
              </a:rPr>
              <a:t>among the best equipped and most successful of the younger generation of theoretical physicists in this country” Schrödinger</a:t>
            </a:r>
            <a:endParaRPr lang="en-US" sz="2000" dirty="0">
              <a:solidFill>
                <a:srgbClr val="142644"/>
              </a:solidFill>
            </a:endParaRPr>
          </a:p>
          <a:p>
            <a:r>
              <a:rPr lang="en-US" sz="2000" dirty="0">
                <a:solidFill>
                  <a:srgbClr val="142644"/>
                </a:solidFill>
              </a:rPr>
              <a:t>One of the first four women elected to membership of the Royal Irish Academy, 1949</a:t>
            </a:r>
          </a:p>
          <a:p>
            <a:r>
              <a:rPr lang="en-US" sz="2000" dirty="0">
                <a:solidFill>
                  <a:srgbClr val="142644"/>
                </a:solidFill>
              </a:rPr>
              <a:t>Lectured in UCD until 1978</a:t>
            </a:r>
          </a:p>
        </p:txBody>
      </p:sp>
      <p:pic>
        <p:nvPicPr>
          <p:cNvPr id="8" name="Picture 2" descr="Image result for Sheila Tinney image">
            <a:hlinkClick r:id="rId5"/>
            <a:extLst>
              <a:ext uri="{FF2B5EF4-FFF2-40B4-BE49-F238E27FC236}">
                <a16:creationId xmlns:a16="http://schemas.microsoft.com/office/drawing/2014/main" id="{FE20E04A-9A44-41A8-6BF1-3929B30A4A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b="-1"/>
          <a:stretch/>
        </p:blipFill>
        <p:spPr>
          <a:xfrm>
            <a:off x="5442859" y="0"/>
            <a:ext cx="4571999" cy="6857990"/>
          </a:xfrm>
          <a:prstGeom prst="rect">
            <a:avLst/>
          </a:prstGeom>
          <a:effectLst/>
        </p:spPr>
      </p:pic>
    </p:spTree>
    <p:extLst>
      <p:ext uri="{BB962C8B-B14F-4D97-AF65-F5344CB8AC3E}">
        <p14:creationId xmlns:p14="http://schemas.microsoft.com/office/powerpoint/2010/main" val="4253881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4"/>
          <a:stretch>
            <a:fillRect/>
          </a:stretch>
        </p:blipFill>
        <p:spPr>
          <a:xfrm>
            <a:off x="10589985" y="-228600"/>
            <a:ext cx="1384300" cy="1727200"/>
          </a:xfrm>
          <a:prstGeom prst="rect">
            <a:avLst/>
          </a:prstGeom>
        </p:spPr>
      </p:pic>
      <p:pic>
        <p:nvPicPr>
          <p:cNvPr id="12" name="Picture 11">
            <a:extLst>
              <a:ext uri="{FF2B5EF4-FFF2-40B4-BE49-F238E27FC236}">
                <a16:creationId xmlns:a16="http://schemas.microsoft.com/office/drawing/2014/main" id="{3C566E72-4758-DABE-5F6B-5779452BB9B0}"/>
              </a:ext>
            </a:extLst>
          </p:cNvPr>
          <p:cNvPicPr>
            <a:picLocks noChangeAspect="1"/>
          </p:cNvPicPr>
          <p:nvPr/>
        </p:nvPicPr>
        <p:blipFill>
          <a:blip r:embed="rId5"/>
          <a:stretch>
            <a:fillRect/>
          </a:stretch>
        </p:blipFill>
        <p:spPr>
          <a:xfrm rot="8943997">
            <a:off x="-1589947" y="841430"/>
            <a:ext cx="4976586" cy="6209318"/>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644025" y="1228557"/>
            <a:ext cx="3561372" cy="2378280"/>
          </a:xfrm>
          <a:prstGeom prst="rect">
            <a:avLst/>
          </a:prstGeom>
          <a:noFill/>
        </p:spPr>
        <p:txBody>
          <a:bodyPr wrap="square" rtlCol="0">
            <a:spAutoFit/>
          </a:bodyPr>
          <a:lstStyle/>
          <a:p>
            <a:pPr lvl="0">
              <a:lnSpc>
                <a:spcPts val="4500"/>
              </a:lnSpc>
            </a:pPr>
            <a:r>
              <a:rPr lang="en-IE" sz="3600" b="1" dirty="0">
                <a:solidFill>
                  <a:srgbClr val="142644"/>
                </a:solidFill>
              </a:rPr>
              <a:t>First women admitted to Royal Irish Academy, 1949</a:t>
            </a:r>
            <a:endParaRPr lang="en-IE" sz="3500" b="1" dirty="0">
              <a:solidFill>
                <a:srgbClr val="142644"/>
              </a:solidFill>
              <a:effectLst/>
              <a:latin typeface="Calibri" panose="020F0502020204030204" pitchFamily="34" charset="0"/>
              <a:ea typeface="Calibri" panose="020F0502020204030204" pitchFamily="34" charset="0"/>
            </a:endParaRPr>
          </a:p>
        </p:txBody>
      </p:sp>
      <p:pic>
        <p:nvPicPr>
          <p:cNvPr id="10" name="Content Placeholder 4">
            <a:hlinkClick r:id="rId6"/>
            <a:extLst>
              <a:ext uri="{FF2B5EF4-FFF2-40B4-BE49-F238E27FC236}">
                <a16:creationId xmlns:a16="http://schemas.microsoft.com/office/drawing/2014/main" id="{5884B151-C9F8-20CE-1949-D3B5FD9128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3213" y="0"/>
            <a:ext cx="2921539" cy="3606837"/>
          </a:xfrm>
          <a:prstGeom prst="rect">
            <a:avLst/>
          </a:prstGeom>
        </p:spPr>
      </p:pic>
      <p:pic>
        <p:nvPicPr>
          <p:cNvPr id="11" name="Picture 10">
            <a:hlinkClick r:id="rId6"/>
            <a:extLst>
              <a:ext uri="{FF2B5EF4-FFF2-40B4-BE49-F238E27FC236}">
                <a16:creationId xmlns:a16="http://schemas.microsoft.com/office/drawing/2014/main" id="{E894871B-30F5-A4FF-6B06-729D9DCBFC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83213" y="3427013"/>
            <a:ext cx="2933785" cy="3610812"/>
          </a:xfrm>
          <a:prstGeom prst="rect">
            <a:avLst/>
          </a:prstGeom>
        </p:spPr>
      </p:pic>
      <p:pic>
        <p:nvPicPr>
          <p:cNvPr id="14" name="Picture 13">
            <a:hlinkClick r:id="rId6"/>
            <a:extLst>
              <a:ext uri="{FF2B5EF4-FFF2-40B4-BE49-F238E27FC236}">
                <a16:creationId xmlns:a16="http://schemas.microsoft.com/office/drawing/2014/main" id="{37271007-6AA3-4A7C-54EA-E8189A614A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62426" y="-2"/>
            <a:ext cx="2921540" cy="3606839"/>
          </a:xfrm>
          <a:prstGeom prst="rect">
            <a:avLst/>
          </a:prstGeom>
        </p:spPr>
      </p:pic>
      <p:pic>
        <p:nvPicPr>
          <p:cNvPr id="13" name="Picture 12">
            <a:hlinkClick r:id="rId6"/>
            <a:extLst>
              <a:ext uri="{FF2B5EF4-FFF2-40B4-BE49-F238E27FC236}">
                <a16:creationId xmlns:a16="http://schemas.microsoft.com/office/drawing/2014/main" id="{E008B9D1-D50A-122A-830B-7249AD7FF3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63361" y="3424574"/>
            <a:ext cx="2919670" cy="3615690"/>
          </a:xfrm>
          <a:prstGeom prst="rect">
            <a:avLst/>
          </a:prstGeom>
        </p:spPr>
      </p:pic>
      <p:sp>
        <p:nvSpPr>
          <p:cNvPr id="15" name="Content Placeholder 8">
            <a:extLst>
              <a:ext uri="{FF2B5EF4-FFF2-40B4-BE49-F238E27FC236}">
                <a16:creationId xmlns:a16="http://schemas.microsoft.com/office/drawing/2014/main" id="{39A6A12A-AF3E-193C-D8DF-3B8478B6A591}"/>
              </a:ext>
            </a:extLst>
          </p:cNvPr>
          <p:cNvSpPr txBox="1">
            <a:spLocks/>
          </p:cNvSpPr>
          <p:nvPr/>
        </p:nvSpPr>
        <p:spPr>
          <a:xfrm>
            <a:off x="644026" y="3946089"/>
            <a:ext cx="3561371" cy="21545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Sheila </a:t>
            </a:r>
            <a:r>
              <a:rPr lang="en-US" sz="2000" b="1" dirty="0" err="1">
                <a:solidFill>
                  <a:srgbClr val="142644"/>
                </a:solidFill>
                <a:latin typeface="Calibri" panose="020F0502020204030204" pitchFamily="34" charset="0"/>
                <a:cs typeface="Calibri" panose="020F0502020204030204" pitchFamily="34" charset="0"/>
              </a:rPr>
              <a:t>Tinney</a:t>
            </a:r>
            <a:endParaRPr lang="en-US" sz="2000" b="1" dirty="0">
              <a:solidFill>
                <a:srgbClr val="142644"/>
              </a:solidFill>
              <a:latin typeface="Calibri" panose="020F0502020204030204" pitchFamily="34" charset="0"/>
              <a:cs typeface="Calibri" panose="020F0502020204030204" pitchFamily="34" charset="0"/>
            </a:endParaRPr>
          </a:p>
          <a:p>
            <a:pPr marL="0" indent="0">
              <a:buNone/>
            </a:pPr>
            <a:r>
              <a:rPr lang="en-US" sz="2000" b="1" dirty="0">
                <a:solidFill>
                  <a:srgbClr val="142644"/>
                </a:solidFill>
                <a:latin typeface="Calibri" panose="020F0502020204030204" pitchFamily="34" charset="0"/>
                <a:cs typeface="Calibri" panose="020F0502020204030204" pitchFamily="34" charset="0"/>
              </a:rPr>
              <a:t>Fran</a:t>
            </a:r>
            <a:r>
              <a:rPr lang="en-IE" sz="2000" b="1" dirty="0" err="1"/>
              <a:t>ç</a:t>
            </a:r>
            <a:r>
              <a:rPr lang="en-US" sz="2000" b="1" dirty="0" err="1">
                <a:solidFill>
                  <a:srgbClr val="142644"/>
                </a:solidFill>
                <a:latin typeface="Calibri" panose="020F0502020204030204" pitchFamily="34" charset="0"/>
                <a:cs typeface="Calibri" panose="020F0502020204030204" pitchFamily="34" charset="0"/>
              </a:rPr>
              <a:t>oise</a:t>
            </a:r>
            <a:r>
              <a:rPr lang="en-US" sz="2000" b="1" dirty="0">
                <a:solidFill>
                  <a:srgbClr val="142644"/>
                </a:solidFill>
                <a:latin typeface="Calibri" panose="020F0502020204030204" pitchFamily="34" charset="0"/>
                <a:cs typeface="Calibri" panose="020F0502020204030204" pitchFamily="34" charset="0"/>
              </a:rPr>
              <a:t> Henry</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Phyllis Clinch</a:t>
            </a:r>
          </a:p>
          <a:p>
            <a:pPr marL="0" indent="0">
              <a:buFont typeface="Arial" panose="020B0604020202020204" pitchFamily="34" charset="0"/>
              <a:buNone/>
            </a:pPr>
            <a:r>
              <a:rPr lang="en-US" sz="2000" b="1" dirty="0">
                <a:solidFill>
                  <a:srgbClr val="142644"/>
                </a:solidFill>
                <a:latin typeface="Calibri" panose="020F0502020204030204" pitchFamily="34" charset="0"/>
                <a:cs typeface="Calibri" panose="020F0502020204030204" pitchFamily="34" charset="0"/>
              </a:rPr>
              <a:t>Eleanor Knott</a:t>
            </a:r>
          </a:p>
        </p:txBody>
      </p:sp>
    </p:spTree>
    <p:extLst>
      <p:ext uri="{BB962C8B-B14F-4D97-AF65-F5344CB8AC3E}">
        <p14:creationId xmlns:p14="http://schemas.microsoft.com/office/powerpoint/2010/main" val="1334442037"/>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7981-591B-A383-D01A-047C9C2B8945}"/>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3"/>
          <a:stretch>
            <a:fillRect/>
          </a:stretch>
        </p:blipFill>
        <p:spPr>
          <a:xfrm>
            <a:off x="10589985" y="-228600"/>
            <a:ext cx="1384300" cy="1727200"/>
          </a:xfrm>
          <a:prstGeom prst="rect">
            <a:avLst/>
          </a:prstGeom>
        </p:spPr>
      </p:pic>
      <p:pic>
        <p:nvPicPr>
          <p:cNvPr id="12" name="Picture 11">
            <a:extLst>
              <a:ext uri="{FF2B5EF4-FFF2-40B4-BE49-F238E27FC236}">
                <a16:creationId xmlns:a16="http://schemas.microsoft.com/office/drawing/2014/main" id="{3C566E72-4758-DABE-5F6B-5779452BB9B0}"/>
              </a:ext>
            </a:extLst>
          </p:cNvPr>
          <p:cNvPicPr>
            <a:picLocks noChangeAspect="1"/>
          </p:cNvPicPr>
          <p:nvPr/>
        </p:nvPicPr>
        <p:blipFill>
          <a:blip r:embed="rId4"/>
          <a:stretch>
            <a:fillRect/>
          </a:stretch>
        </p:blipFill>
        <p:spPr>
          <a:xfrm rot="8943997">
            <a:off x="-1910684" y="732655"/>
            <a:ext cx="4976586" cy="6209318"/>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746533" y="635000"/>
            <a:ext cx="7824536" cy="647037"/>
          </a:xfrm>
          <a:prstGeom prst="rect">
            <a:avLst/>
          </a:prstGeom>
          <a:noFill/>
        </p:spPr>
        <p:txBody>
          <a:bodyPr wrap="square" rtlCol="0">
            <a:spAutoFit/>
          </a:bodyPr>
          <a:lstStyle/>
          <a:p>
            <a:pPr lvl="0">
              <a:lnSpc>
                <a:spcPts val="4500"/>
              </a:lnSpc>
            </a:pPr>
            <a:r>
              <a:rPr lang="en-IE" sz="3600" b="1" dirty="0">
                <a:solidFill>
                  <a:srgbClr val="142644"/>
                </a:solidFill>
              </a:rPr>
              <a:t>Women on Walls – Royal Irish Academy</a:t>
            </a:r>
            <a:endParaRPr lang="en-IE" sz="3500" b="1" dirty="0">
              <a:solidFill>
                <a:srgbClr val="142644"/>
              </a:solidFill>
              <a:effectLst/>
              <a:latin typeface="Calibri" panose="020F0502020204030204" pitchFamily="34" charset="0"/>
              <a:ea typeface="Calibri" panose="020F0502020204030204" pitchFamily="34" charset="0"/>
            </a:endParaRPr>
          </a:p>
        </p:txBody>
      </p:sp>
      <p:pic>
        <p:nvPicPr>
          <p:cNvPr id="10" name="Content Placeholder 4">
            <a:hlinkClick r:id="rId5"/>
            <a:extLst>
              <a:ext uri="{FF2B5EF4-FFF2-40B4-BE49-F238E27FC236}">
                <a16:creationId xmlns:a16="http://schemas.microsoft.com/office/drawing/2014/main" id="{A82C6178-8185-03C3-8B56-E0B72FB523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6533" y="1890313"/>
            <a:ext cx="10526486" cy="4967687"/>
          </a:xfrm>
          <a:prstGeom prst="rect">
            <a:avLst/>
          </a:prstGeom>
        </p:spPr>
      </p:pic>
    </p:spTree>
    <p:extLst>
      <p:ext uri="{BB962C8B-B14F-4D97-AF65-F5344CB8AC3E}">
        <p14:creationId xmlns:p14="http://schemas.microsoft.com/office/powerpoint/2010/main" val="2036324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746533" y="635000"/>
            <a:ext cx="7824536" cy="647037"/>
          </a:xfrm>
          <a:prstGeom prst="rect">
            <a:avLst/>
          </a:prstGeom>
          <a:noFill/>
        </p:spPr>
        <p:txBody>
          <a:bodyPr wrap="square" rtlCol="0">
            <a:spAutoFit/>
          </a:bodyPr>
          <a:lstStyle/>
          <a:p>
            <a:pPr lvl="0">
              <a:lnSpc>
                <a:spcPts val="4500"/>
              </a:lnSpc>
            </a:pPr>
            <a:r>
              <a:rPr lang="en-IE" sz="3600" b="1" dirty="0">
                <a:solidFill>
                  <a:srgbClr val="142644"/>
                </a:solidFill>
              </a:rPr>
              <a:t>Project Partners</a:t>
            </a:r>
            <a:endParaRPr lang="en-IE" sz="3500" b="1" dirty="0">
              <a:solidFill>
                <a:srgbClr val="142644"/>
              </a:solidFill>
              <a:effectLst/>
              <a:latin typeface="Calibri" panose="020F0502020204030204" pitchFamily="34" charset="0"/>
              <a:ea typeface="Calibri" panose="020F050202020403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82F1AEFE-27CF-BD74-4476-9B4862044C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3075" y="1625241"/>
            <a:ext cx="4044381" cy="1122315"/>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D61A1C4-9C89-EA00-33B6-9D21D9D8A0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7849" y="4512243"/>
            <a:ext cx="2067996" cy="713458"/>
          </a:xfrm>
          <a:prstGeom prst="rect">
            <a:avLst/>
          </a:prstGeom>
        </p:spPr>
      </p:pic>
      <p:pic>
        <p:nvPicPr>
          <p:cNvPr id="9" name="Picture 8">
            <a:extLst>
              <a:ext uri="{FF2B5EF4-FFF2-40B4-BE49-F238E27FC236}">
                <a16:creationId xmlns:a16="http://schemas.microsoft.com/office/drawing/2014/main" id="{127B7436-5B54-A144-42AB-3CF42B263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9545" y="3409203"/>
            <a:ext cx="3525467" cy="361360"/>
          </a:xfrm>
          <a:prstGeom prst="rect">
            <a:avLst/>
          </a:prstGeom>
        </p:spPr>
      </p:pic>
      <p:pic>
        <p:nvPicPr>
          <p:cNvPr id="11" name="Picture 10" descr="Text&#10;&#10;Description automatically generated">
            <a:extLst>
              <a:ext uri="{FF2B5EF4-FFF2-40B4-BE49-F238E27FC236}">
                <a16:creationId xmlns:a16="http://schemas.microsoft.com/office/drawing/2014/main" id="{B97F6338-C2D2-DDCB-6B3E-1EC356BB81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9180" y="4432666"/>
            <a:ext cx="1615578" cy="1017813"/>
          </a:xfrm>
          <a:prstGeom prst="rect">
            <a:avLst/>
          </a:prstGeom>
        </p:spPr>
      </p:pic>
      <p:pic>
        <p:nvPicPr>
          <p:cNvPr id="13" name="Picture 12">
            <a:extLst>
              <a:ext uri="{FF2B5EF4-FFF2-40B4-BE49-F238E27FC236}">
                <a16:creationId xmlns:a16="http://schemas.microsoft.com/office/drawing/2014/main" id="{B1E5A65F-4314-580C-5A2D-88CF56E142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85370" y="4656487"/>
            <a:ext cx="1771375" cy="526984"/>
          </a:xfrm>
          <a:prstGeom prst="rect">
            <a:avLst/>
          </a:prstGeom>
        </p:spPr>
      </p:pic>
      <p:pic>
        <p:nvPicPr>
          <p:cNvPr id="14" name="Picture 13" descr="Graphical user interface, text&#10;&#10;Description automatically generated with medium confidence">
            <a:extLst>
              <a:ext uri="{FF2B5EF4-FFF2-40B4-BE49-F238E27FC236}">
                <a16:creationId xmlns:a16="http://schemas.microsoft.com/office/drawing/2014/main" id="{71F90573-38C0-BFC9-D55E-30500127F6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8372" y="3200366"/>
            <a:ext cx="3066484" cy="735339"/>
          </a:xfrm>
          <a:prstGeom prst="rect">
            <a:avLst/>
          </a:prstGeom>
        </p:spPr>
      </p:pic>
      <p:grpSp>
        <p:nvGrpSpPr>
          <p:cNvPr id="3" name="Group 2">
            <a:extLst>
              <a:ext uri="{FF2B5EF4-FFF2-40B4-BE49-F238E27FC236}">
                <a16:creationId xmlns:a16="http://schemas.microsoft.com/office/drawing/2014/main" id="{DCF2FF9E-AD1A-FFF4-56B6-8956B5A28F85}"/>
              </a:ext>
            </a:extLst>
          </p:cNvPr>
          <p:cNvGrpSpPr/>
          <p:nvPr/>
        </p:nvGrpSpPr>
        <p:grpSpPr>
          <a:xfrm>
            <a:off x="4226044" y="4407939"/>
            <a:ext cx="2532344" cy="1122315"/>
            <a:chOff x="3869955" y="5177956"/>
            <a:chExt cx="3673030" cy="1627858"/>
          </a:xfrm>
        </p:grpSpPr>
        <p:pic>
          <p:nvPicPr>
            <p:cNvPr id="15" name="Picture 14">
              <a:extLst>
                <a:ext uri="{FF2B5EF4-FFF2-40B4-BE49-F238E27FC236}">
                  <a16:creationId xmlns:a16="http://schemas.microsoft.com/office/drawing/2014/main" id="{17AAC2BA-CB96-6EE3-5EAE-33CD5541F7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9015" y="5177956"/>
              <a:ext cx="2893970" cy="1627858"/>
            </a:xfrm>
            <a:prstGeom prst="rect">
              <a:avLst/>
            </a:prstGeom>
          </p:spPr>
        </p:pic>
        <p:pic>
          <p:nvPicPr>
            <p:cNvPr id="16" name="Picture 15">
              <a:extLst>
                <a:ext uri="{FF2B5EF4-FFF2-40B4-BE49-F238E27FC236}">
                  <a16:creationId xmlns:a16="http://schemas.microsoft.com/office/drawing/2014/main" id="{46A3A3B3-2229-0E14-9D6A-393DC40618F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9955" y="5491434"/>
              <a:ext cx="996482" cy="1000901"/>
            </a:xfrm>
            <a:prstGeom prst="rect">
              <a:avLst/>
            </a:prstGeom>
          </p:spPr>
        </p:pic>
      </p:grpSp>
    </p:spTree>
    <p:extLst>
      <p:ext uri="{BB962C8B-B14F-4D97-AF65-F5344CB8AC3E}">
        <p14:creationId xmlns:p14="http://schemas.microsoft.com/office/powerpoint/2010/main" val="4192991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7BD25-0642-C2F7-C57C-30EEA3140DB8}"/>
              </a:ext>
            </a:extLst>
          </p:cNvPr>
          <p:cNvPicPr>
            <a:picLocks noChangeAspect="1"/>
          </p:cNvPicPr>
          <p:nvPr/>
        </p:nvPicPr>
        <p:blipFill>
          <a:blip r:embed="rId2"/>
          <a:stretch>
            <a:fillRect/>
          </a:stretch>
        </p:blipFill>
        <p:spPr>
          <a:xfrm>
            <a:off x="10589985" y="-228600"/>
            <a:ext cx="1384300" cy="1727200"/>
          </a:xfrm>
          <a:prstGeom prst="rect">
            <a:avLst/>
          </a:prstGeom>
        </p:spPr>
      </p:pic>
      <p:sp>
        <p:nvSpPr>
          <p:cNvPr id="6" name="TextBox 5">
            <a:extLst>
              <a:ext uri="{FF2B5EF4-FFF2-40B4-BE49-F238E27FC236}">
                <a16:creationId xmlns:a16="http://schemas.microsoft.com/office/drawing/2014/main" id="{CF910460-AE4B-B71F-1F85-DDC3A40B51EF}"/>
              </a:ext>
            </a:extLst>
          </p:cNvPr>
          <p:cNvSpPr txBox="1"/>
          <p:nvPr/>
        </p:nvSpPr>
        <p:spPr>
          <a:xfrm>
            <a:off x="746533" y="635000"/>
            <a:ext cx="7824536" cy="647037"/>
          </a:xfrm>
          <a:prstGeom prst="rect">
            <a:avLst/>
          </a:prstGeom>
          <a:noFill/>
        </p:spPr>
        <p:txBody>
          <a:bodyPr wrap="square" rtlCol="0">
            <a:spAutoFit/>
          </a:bodyPr>
          <a:lstStyle/>
          <a:p>
            <a:pPr lvl="0">
              <a:lnSpc>
                <a:spcPts val="4500"/>
              </a:lnSpc>
            </a:pPr>
            <a:r>
              <a:rPr lang="en-IE" sz="3600" b="1" dirty="0">
                <a:solidFill>
                  <a:srgbClr val="142644"/>
                </a:solidFill>
              </a:rPr>
              <a:t>Project Partners</a:t>
            </a:r>
            <a:endParaRPr lang="en-IE" sz="3500" b="1" dirty="0">
              <a:solidFill>
                <a:srgbClr val="142644"/>
              </a:solidFill>
              <a:effectLst/>
              <a:latin typeface="Calibri" panose="020F0502020204030204" pitchFamily="34" charset="0"/>
              <a:ea typeface="Calibri" panose="020F0502020204030204" pitchFamily="34" charset="0"/>
            </a:endParaRPr>
          </a:p>
        </p:txBody>
      </p:sp>
      <p:pic>
        <p:nvPicPr>
          <p:cNvPr id="18" name="Picture 17">
            <a:extLst>
              <a:ext uri="{FF2B5EF4-FFF2-40B4-BE49-F238E27FC236}">
                <a16:creationId xmlns:a16="http://schemas.microsoft.com/office/drawing/2014/main" id="{06D63A29-77A0-9A16-BC51-5A610F80F7F6}"/>
              </a:ext>
            </a:extLst>
          </p:cNvPr>
          <p:cNvPicPr>
            <a:picLocks noChangeAspect="1"/>
          </p:cNvPicPr>
          <p:nvPr/>
        </p:nvPicPr>
        <p:blipFill>
          <a:blip r:embed="rId3"/>
          <a:stretch>
            <a:fillRect/>
          </a:stretch>
        </p:blipFill>
        <p:spPr>
          <a:xfrm>
            <a:off x="4047228" y="2061252"/>
            <a:ext cx="1406200" cy="1406200"/>
          </a:xfrm>
          <a:prstGeom prst="rect">
            <a:avLst/>
          </a:prstGeom>
        </p:spPr>
      </p:pic>
      <p:pic>
        <p:nvPicPr>
          <p:cNvPr id="19" name="Picture 18">
            <a:extLst>
              <a:ext uri="{FF2B5EF4-FFF2-40B4-BE49-F238E27FC236}">
                <a16:creationId xmlns:a16="http://schemas.microsoft.com/office/drawing/2014/main" id="{CBA39494-5187-F76D-E497-70D2D7AA31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9474" y="2297491"/>
            <a:ext cx="2049912" cy="815306"/>
          </a:xfrm>
          <a:prstGeom prst="rect">
            <a:avLst/>
          </a:prstGeom>
        </p:spPr>
      </p:pic>
      <p:pic>
        <p:nvPicPr>
          <p:cNvPr id="20" name="Picture 19">
            <a:extLst>
              <a:ext uri="{FF2B5EF4-FFF2-40B4-BE49-F238E27FC236}">
                <a16:creationId xmlns:a16="http://schemas.microsoft.com/office/drawing/2014/main" id="{A10ABFD5-4488-F89C-55A0-A3F0EFBB0E8D}"/>
              </a:ext>
            </a:extLst>
          </p:cNvPr>
          <p:cNvPicPr>
            <a:picLocks noChangeAspect="1"/>
          </p:cNvPicPr>
          <p:nvPr/>
        </p:nvPicPr>
        <p:blipFill>
          <a:blip r:embed="rId5"/>
          <a:stretch>
            <a:fillRect/>
          </a:stretch>
        </p:blipFill>
        <p:spPr>
          <a:xfrm>
            <a:off x="5070213" y="4275771"/>
            <a:ext cx="971550" cy="990600"/>
          </a:xfrm>
          <a:prstGeom prst="rect">
            <a:avLst/>
          </a:prstGeom>
        </p:spPr>
      </p:pic>
      <p:pic>
        <p:nvPicPr>
          <p:cNvPr id="21" name="Picture 20">
            <a:extLst>
              <a:ext uri="{FF2B5EF4-FFF2-40B4-BE49-F238E27FC236}">
                <a16:creationId xmlns:a16="http://schemas.microsoft.com/office/drawing/2014/main" id="{AF9F170D-87C8-7CFE-C759-B3826639C341}"/>
              </a:ext>
            </a:extLst>
          </p:cNvPr>
          <p:cNvPicPr>
            <a:picLocks noChangeAspect="1"/>
          </p:cNvPicPr>
          <p:nvPr/>
        </p:nvPicPr>
        <p:blipFill>
          <a:blip r:embed="rId6"/>
          <a:stretch>
            <a:fillRect/>
          </a:stretch>
        </p:blipFill>
        <p:spPr>
          <a:xfrm>
            <a:off x="5158579" y="5979094"/>
            <a:ext cx="3770937" cy="1140352"/>
          </a:xfrm>
          <a:prstGeom prst="rect">
            <a:avLst/>
          </a:prstGeom>
        </p:spPr>
      </p:pic>
      <p:pic>
        <p:nvPicPr>
          <p:cNvPr id="22" name="Picture 21">
            <a:extLst>
              <a:ext uri="{FF2B5EF4-FFF2-40B4-BE49-F238E27FC236}">
                <a16:creationId xmlns:a16="http://schemas.microsoft.com/office/drawing/2014/main" id="{7F23F9C5-8696-427E-572A-AB1E3801A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21788" y="4034184"/>
            <a:ext cx="2654225" cy="1581933"/>
          </a:xfrm>
          <a:prstGeom prst="rect">
            <a:avLst/>
          </a:prstGeom>
        </p:spPr>
      </p:pic>
      <p:pic>
        <p:nvPicPr>
          <p:cNvPr id="24" name="Picture 23">
            <a:extLst>
              <a:ext uri="{FF2B5EF4-FFF2-40B4-BE49-F238E27FC236}">
                <a16:creationId xmlns:a16="http://schemas.microsoft.com/office/drawing/2014/main" id="{6770C038-A451-D39C-6518-39415FBBC400}"/>
              </a:ext>
            </a:extLst>
          </p:cNvPr>
          <p:cNvPicPr>
            <a:picLocks noChangeAspect="1"/>
          </p:cNvPicPr>
          <p:nvPr/>
        </p:nvPicPr>
        <p:blipFill>
          <a:blip r:embed="rId8"/>
          <a:stretch>
            <a:fillRect/>
          </a:stretch>
        </p:blipFill>
        <p:spPr>
          <a:xfrm>
            <a:off x="5895048" y="2194176"/>
            <a:ext cx="1298944" cy="1140352"/>
          </a:xfrm>
          <a:prstGeom prst="rect">
            <a:avLst/>
          </a:prstGeom>
        </p:spPr>
      </p:pic>
      <p:pic>
        <p:nvPicPr>
          <p:cNvPr id="2" name="Picture 1">
            <a:extLst>
              <a:ext uri="{FF2B5EF4-FFF2-40B4-BE49-F238E27FC236}">
                <a16:creationId xmlns:a16="http://schemas.microsoft.com/office/drawing/2014/main" id="{1DE1C5B2-0DFE-09A5-0E6B-DF8185AB56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57603" y="4157095"/>
            <a:ext cx="1731523" cy="1124366"/>
          </a:xfrm>
          <a:prstGeom prst="rect">
            <a:avLst/>
          </a:prstGeom>
        </p:spPr>
      </p:pic>
      <p:pic>
        <p:nvPicPr>
          <p:cNvPr id="4" name="Picture 3">
            <a:extLst>
              <a:ext uri="{FF2B5EF4-FFF2-40B4-BE49-F238E27FC236}">
                <a16:creationId xmlns:a16="http://schemas.microsoft.com/office/drawing/2014/main" id="{EBCF9E32-F503-F561-C738-E572208AFB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79578" y="2317880"/>
            <a:ext cx="2499876" cy="794917"/>
          </a:xfrm>
          <a:prstGeom prst="rect">
            <a:avLst/>
          </a:prstGeom>
        </p:spPr>
      </p:pic>
    </p:spTree>
    <p:extLst>
      <p:ext uri="{BB962C8B-B14F-4D97-AF65-F5344CB8AC3E}">
        <p14:creationId xmlns:p14="http://schemas.microsoft.com/office/powerpoint/2010/main" val="1134405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A520AB-B246-AD59-42CC-4EE3A8B7FFA3}"/>
              </a:ext>
            </a:extLst>
          </p:cNvPr>
          <p:cNvSpPr/>
          <p:nvPr/>
        </p:nvSpPr>
        <p:spPr>
          <a:xfrm>
            <a:off x="0" y="0"/>
            <a:ext cx="12192000" cy="6858000"/>
          </a:xfrm>
          <a:prstGeom prst="rect">
            <a:avLst/>
          </a:prstGeom>
          <a:solidFill>
            <a:srgbClr val="C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4B3789-5A18-DC6F-2D05-7E1CFD8C49B8}"/>
              </a:ext>
            </a:extLst>
          </p:cNvPr>
          <p:cNvPicPr>
            <a:picLocks noChangeAspect="1"/>
          </p:cNvPicPr>
          <p:nvPr/>
        </p:nvPicPr>
        <p:blipFill>
          <a:blip r:embed="rId2"/>
          <a:stretch>
            <a:fillRect/>
          </a:stretch>
        </p:blipFill>
        <p:spPr>
          <a:xfrm>
            <a:off x="1835150" y="1085850"/>
            <a:ext cx="8521700" cy="4686300"/>
          </a:xfrm>
          <a:prstGeom prst="rect">
            <a:avLst/>
          </a:prstGeom>
        </p:spPr>
      </p:pic>
    </p:spTree>
    <p:extLst>
      <p:ext uri="{BB962C8B-B14F-4D97-AF65-F5344CB8AC3E}">
        <p14:creationId xmlns:p14="http://schemas.microsoft.com/office/powerpoint/2010/main" val="346250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96659C-DE67-4016-83CA-F5331AB81092}"/>
              </a:ext>
            </a:extLst>
          </p:cNvPr>
          <p:cNvSpPr/>
          <p:nvPr/>
        </p:nvSpPr>
        <p:spPr>
          <a:xfrm>
            <a:off x="0" y="3644"/>
            <a:ext cx="12192000" cy="6858000"/>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C5B069-9DA0-B20E-8E1F-F9E01363AA4B}"/>
              </a:ext>
            </a:extLst>
          </p:cNvPr>
          <p:cNvSpPr txBox="1"/>
          <p:nvPr/>
        </p:nvSpPr>
        <p:spPr>
          <a:xfrm>
            <a:off x="667266" y="3090253"/>
            <a:ext cx="10738196" cy="677493"/>
          </a:xfrm>
          <a:prstGeom prst="rect">
            <a:avLst/>
          </a:prstGeom>
          <a:noFill/>
        </p:spPr>
        <p:txBody>
          <a:bodyPr wrap="none" rtlCol="0">
            <a:spAutoFit/>
          </a:bodyPr>
          <a:lstStyle/>
          <a:p>
            <a:pPr>
              <a:lnSpc>
                <a:spcPts val="4500"/>
              </a:lnSpc>
            </a:pPr>
            <a:r>
              <a:rPr lang="en-US" sz="4500" b="1" dirty="0">
                <a:solidFill>
                  <a:srgbClr val="C9FF66"/>
                </a:solidFill>
                <a:sym typeface="Arial"/>
              </a:rPr>
              <a:t>STEM </a:t>
            </a:r>
            <a:r>
              <a:rPr lang="en-US" sz="4500" b="1" dirty="0">
                <a:solidFill>
                  <a:schemeClr val="bg1"/>
                </a:solidFill>
                <a:sym typeface="Arial"/>
              </a:rPr>
              <a:t>/</a:t>
            </a:r>
            <a:r>
              <a:rPr lang="en-US" sz="4500" b="1" dirty="0">
                <a:solidFill>
                  <a:srgbClr val="C9FF66"/>
                </a:solidFill>
                <a:sym typeface="Arial"/>
              </a:rPr>
              <a:t> </a:t>
            </a:r>
            <a:r>
              <a:rPr lang="en-US" sz="4500" b="1" dirty="0" err="1">
                <a:solidFill>
                  <a:srgbClr val="36E7FF"/>
                </a:solidFill>
                <a:sym typeface="Arial"/>
              </a:rPr>
              <a:t>pSTEM</a:t>
            </a:r>
            <a:r>
              <a:rPr lang="en-US" sz="4500" b="1" dirty="0">
                <a:solidFill>
                  <a:srgbClr val="C9FF66"/>
                </a:solidFill>
                <a:sym typeface="Arial"/>
              </a:rPr>
              <a:t> </a:t>
            </a:r>
            <a:r>
              <a:rPr lang="en-US" sz="4500" b="1" dirty="0">
                <a:solidFill>
                  <a:schemeClr val="bg1"/>
                </a:solidFill>
                <a:sym typeface="Arial"/>
              </a:rPr>
              <a:t>/</a:t>
            </a:r>
            <a:r>
              <a:rPr lang="en-US" sz="4500" b="1" dirty="0">
                <a:solidFill>
                  <a:srgbClr val="C9FF66"/>
                </a:solidFill>
                <a:sym typeface="Arial"/>
              </a:rPr>
              <a:t> STEAM </a:t>
            </a:r>
            <a:r>
              <a:rPr lang="en-US" sz="4500" b="1" dirty="0">
                <a:solidFill>
                  <a:schemeClr val="bg1"/>
                </a:solidFill>
                <a:sym typeface="Arial"/>
              </a:rPr>
              <a:t>/</a:t>
            </a:r>
            <a:r>
              <a:rPr lang="en-US" sz="4500" b="1" dirty="0">
                <a:solidFill>
                  <a:srgbClr val="C9FF66"/>
                </a:solidFill>
                <a:sym typeface="Arial"/>
              </a:rPr>
              <a:t> </a:t>
            </a:r>
            <a:r>
              <a:rPr lang="en-US" sz="4500" b="1" dirty="0">
                <a:solidFill>
                  <a:srgbClr val="36E7FF"/>
                </a:solidFill>
                <a:sym typeface="Arial"/>
              </a:rPr>
              <a:t>STEMM</a:t>
            </a:r>
            <a:r>
              <a:rPr lang="en-US" sz="4500" b="1" dirty="0">
                <a:solidFill>
                  <a:srgbClr val="C9FF66"/>
                </a:solidFill>
                <a:sym typeface="Arial"/>
              </a:rPr>
              <a:t> </a:t>
            </a:r>
            <a:r>
              <a:rPr lang="en-US" sz="4500" b="1" dirty="0">
                <a:solidFill>
                  <a:schemeClr val="bg1"/>
                </a:solidFill>
                <a:sym typeface="Arial"/>
              </a:rPr>
              <a:t>/</a:t>
            </a:r>
            <a:r>
              <a:rPr lang="en-US" sz="4500" b="1" dirty="0">
                <a:solidFill>
                  <a:srgbClr val="C9FF66"/>
                </a:solidFill>
                <a:sym typeface="Arial"/>
              </a:rPr>
              <a:t> STREAM</a:t>
            </a:r>
            <a:endParaRPr lang="en-US" sz="4500" b="1" dirty="0">
              <a:solidFill>
                <a:srgbClr val="C9FF66"/>
              </a:solidFill>
            </a:endParaRPr>
          </a:p>
        </p:txBody>
      </p:sp>
      <p:pic>
        <p:nvPicPr>
          <p:cNvPr id="6" name="Picture 5">
            <a:extLst>
              <a:ext uri="{FF2B5EF4-FFF2-40B4-BE49-F238E27FC236}">
                <a16:creationId xmlns:a16="http://schemas.microsoft.com/office/drawing/2014/main" id="{1277CB27-A78D-0385-7552-FF70365819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4"/>
          <a:stretch/>
        </p:blipFill>
        <p:spPr>
          <a:xfrm>
            <a:off x="-1" y="92845"/>
            <a:ext cx="2760991" cy="1548589"/>
          </a:xfrm>
          <a:prstGeom prst="rect">
            <a:avLst/>
          </a:prstGeom>
        </p:spPr>
      </p:pic>
      <p:pic>
        <p:nvPicPr>
          <p:cNvPr id="7" name="Picture 6">
            <a:extLst>
              <a:ext uri="{FF2B5EF4-FFF2-40B4-BE49-F238E27FC236}">
                <a16:creationId xmlns:a16="http://schemas.microsoft.com/office/drawing/2014/main" id="{7E1EF23D-2A6B-DD57-6CAF-4E8DD67155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900" y="777957"/>
            <a:ext cx="1759016" cy="1759016"/>
          </a:xfrm>
          <a:prstGeom prst="rect">
            <a:avLst/>
          </a:prstGeom>
        </p:spPr>
      </p:pic>
      <p:pic>
        <p:nvPicPr>
          <p:cNvPr id="8" name="Picture 7">
            <a:extLst>
              <a:ext uri="{FF2B5EF4-FFF2-40B4-BE49-F238E27FC236}">
                <a16:creationId xmlns:a16="http://schemas.microsoft.com/office/drawing/2014/main" id="{6A91D577-BA41-67A1-01C7-76A54DDB3F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1812" y="4814700"/>
            <a:ext cx="1810546" cy="1810546"/>
          </a:xfrm>
          <a:prstGeom prst="rect">
            <a:avLst/>
          </a:prstGeom>
        </p:spPr>
      </p:pic>
      <p:pic>
        <p:nvPicPr>
          <p:cNvPr id="9" name="Picture 8">
            <a:extLst>
              <a:ext uri="{FF2B5EF4-FFF2-40B4-BE49-F238E27FC236}">
                <a16:creationId xmlns:a16="http://schemas.microsoft.com/office/drawing/2014/main" id="{59948478-E6D6-9E97-4F73-E22A7D7A6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7792" y="232754"/>
            <a:ext cx="1861342" cy="1861342"/>
          </a:xfrm>
          <a:prstGeom prst="rect">
            <a:avLst/>
          </a:prstGeom>
        </p:spPr>
      </p:pic>
      <p:pic>
        <p:nvPicPr>
          <p:cNvPr id="10" name="Picture 9">
            <a:extLst>
              <a:ext uri="{FF2B5EF4-FFF2-40B4-BE49-F238E27FC236}">
                <a16:creationId xmlns:a16="http://schemas.microsoft.com/office/drawing/2014/main" id="{B0DAB619-CE62-FA2E-22D1-B471B2AC20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55917" y="918301"/>
            <a:ext cx="1810428" cy="1810428"/>
          </a:xfrm>
          <a:prstGeom prst="rect">
            <a:avLst/>
          </a:prstGeom>
        </p:spPr>
      </p:pic>
      <p:pic>
        <p:nvPicPr>
          <p:cNvPr id="11" name="Picture 10">
            <a:extLst>
              <a:ext uri="{FF2B5EF4-FFF2-40B4-BE49-F238E27FC236}">
                <a16:creationId xmlns:a16="http://schemas.microsoft.com/office/drawing/2014/main" id="{57176C2B-F8BB-FEC8-F7F1-8271ABA6B8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85037" y="4181383"/>
            <a:ext cx="1728377" cy="1728377"/>
          </a:xfrm>
          <a:prstGeom prst="rect">
            <a:avLst/>
          </a:prstGeom>
        </p:spPr>
      </p:pic>
      <p:pic>
        <p:nvPicPr>
          <p:cNvPr id="12" name="Picture 11">
            <a:extLst>
              <a:ext uri="{FF2B5EF4-FFF2-40B4-BE49-F238E27FC236}">
                <a16:creationId xmlns:a16="http://schemas.microsoft.com/office/drawing/2014/main" id="{5D1441FB-8B26-A6D9-F315-79542AF91A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69415" y="4181382"/>
            <a:ext cx="1728377" cy="1728377"/>
          </a:xfrm>
          <a:prstGeom prst="rect">
            <a:avLst/>
          </a:prstGeom>
        </p:spPr>
      </p:pic>
      <p:pic>
        <p:nvPicPr>
          <p:cNvPr id="13" name="Picture 12">
            <a:extLst>
              <a:ext uri="{FF2B5EF4-FFF2-40B4-BE49-F238E27FC236}">
                <a16:creationId xmlns:a16="http://schemas.microsoft.com/office/drawing/2014/main" id="{6442779D-1326-A5DF-29AB-35FFF4027C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94915" y="4769836"/>
            <a:ext cx="1810547" cy="1810547"/>
          </a:xfrm>
          <a:prstGeom prst="rect">
            <a:avLst/>
          </a:prstGeom>
        </p:spPr>
      </p:pic>
      <p:pic>
        <p:nvPicPr>
          <p:cNvPr id="14" name="Picture 13">
            <a:extLst>
              <a:ext uri="{FF2B5EF4-FFF2-40B4-BE49-F238E27FC236}">
                <a16:creationId xmlns:a16="http://schemas.microsoft.com/office/drawing/2014/main" id="{D36F606D-189F-75E7-7D2C-0E6F6F7C86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05096" y="4718309"/>
            <a:ext cx="1281490" cy="1810546"/>
          </a:xfrm>
          <a:prstGeom prst="rect">
            <a:avLst/>
          </a:prstGeom>
        </p:spPr>
      </p:pic>
      <p:pic>
        <p:nvPicPr>
          <p:cNvPr id="15" name="Picture 14">
            <a:extLst>
              <a:ext uri="{FF2B5EF4-FFF2-40B4-BE49-F238E27FC236}">
                <a16:creationId xmlns:a16="http://schemas.microsoft.com/office/drawing/2014/main" id="{7D5A9DB7-CE2D-387D-19DB-2C83B2C69FE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25163" y="497344"/>
            <a:ext cx="1810427" cy="1810427"/>
          </a:xfrm>
          <a:prstGeom prst="rect">
            <a:avLst/>
          </a:prstGeom>
        </p:spPr>
      </p:pic>
      <p:pic>
        <p:nvPicPr>
          <p:cNvPr id="16" name="Picture 15">
            <a:extLst>
              <a:ext uri="{FF2B5EF4-FFF2-40B4-BE49-F238E27FC236}">
                <a16:creationId xmlns:a16="http://schemas.microsoft.com/office/drawing/2014/main" id="{E5ADE046-3880-9749-5788-EF0E270700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8224" y="4274533"/>
            <a:ext cx="1148648" cy="1751404"/>
          </a:xfrm>
          <a:prstGeom prst="rect">
            <a:avLst/>
          </a:prstGeom>
        </p:spPr>
      </p:pic>
    </p:spTree>
    <p:extLst>
      <p:ext uri="{BB962C8B-B14F-4D97-AF65-F5344CB8AC3E}">
        <p14:creationId xmlns:p14="http://schemas.microsoft.com/office/powerpoint/2010/main" val="187042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96659C-DE67-4016-83CA-F5331AB81092}"/>
              </a:ext>
            </a:extLst>
          </p:cNvPr>
          <p:cNvSpPr/>
          <p:nvPr/>
        </p:nvSpPr>
        <p:spPr>
          <a:xfrm>
            <a:off x="0" y="3644"/>
            <a:ext cx="12192000" cy="6858000"/>
          </a:xfrm>
          <a:prstGeom prst="rect">
            <a:avLst/>
          </a:prstGeom>
          <a:solidFill>
            <a:srgbClr val="14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C5B069-9DA0-B20E-8E1F-F9E01363AA4B}"/>
              </a:ext>
            </a:extLst>
          </p:cNvPr>
          <p:cNvSpPr txBox="1"/>
          <p:nvPr/>
        </p:nvSpPr>
        <p:spPr>
          <a:xfrm>
            <a:off x="551347" y="2292404"/>
            <a:ext cx="11089305" cy="1785104"/>
          </a:xfrm>
          <a:prstGeom prst="rect">
            <a:avLst/>
          </a:prstGeom>
          <a:noFill/>
        </p:spPr>
        <p:txBody>
          <a:bodyPr wrap="square" rtlCol="0">
            <a:spAutoFit/>
          </a:bodyPr>
          <a:lstStyle/>
          <a:p>
            <a:pPr algn="ctr"/>
            <a:r>
              <a:rPr lang="en-US" sz="5000" b="1" dirty="0" err="1">
                <a:solidFill>
                  <a:srgbClr val="36E7FF"/>
                </a:solidFill>
                <a:sym typeface="Arial"/>
              </a:rPr>
              <a:t>pSTEM</a:t>
            </a:r>
            <a:endParaRPr lang="en-US" sz="5000" b="1" dirty="0">
              <a:solidFill>
                <a:srgbClr val="36E7FF"/>
              </a:solidFill>
              <a:sym typeface="Arial"/>
            </a:endParaRPr>
          </a:p>
          <a:p>
            <a:pPr algn="ctr"/>
            <a:r>
              <a:rPr lang="en-IE" sz="3000" b="1" dirty="0">
                <a:solidFill>
                  <a:schemeClr val="bg1"/>
                </a:solidFill>
              </a:rPr>
              <a:t>Mathematics based science subjects such as physics, </a:t>
            </a:r>
          </a:p>
          <a:p>
            <a:pPr algn="ctr"/>
            <a:r>
              <a:rPr lang="en-IE" sz="3000" b="1" dirty="0">
                <a:solidFill>
                  <a:schemeClr val="bg1"/>
                </a:solidFill>
              </a:rPr>
              <a:t>mathematics, engineering and computer science</a:t>
            </a:r>
          </a:p>
        </p:txBody>
      </p:sp>
      <p:pic>
        <p:nvPicPr>
          <p:cNvPr id="6" name="Picture 5">
            <a:extLst>
              <a:ext uri="{FF2B5EF4-FFF2-40B4-BE49-F238E27FC236}">
                <a16:creationId xmlns:a16="http://schemas.microsoft.com/office/drawing/2014/main" id="{1277CB27-A78D-0385-7552-FF70365819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04"/>
          <a:stretch/>
        </p:blipFill>
        <p:spPr>
          <a:xfrm>
            <a:off x="-1" y="92845"/>
            <a:ext cx="2760991" cy="1548589"/>
          </a:xfrm>
          <a:prstGeom prst="rect">
            <a:avLst/>
          </a:prstGeom>
        </p:spPr>
      </p:pic>
      <p:pic>
        <p:nvPicPr>
          <p:cNvPr id="7" name="Picture 6">
            <a:extLst>
              <a:ext uri="{FF2B5EF4-FFF2-40B4-BE49-F238E27FC236}">
                <a16:creationId xmlns:a16="http://schemas.microsoft.com/office/drawing/2014/main" id="{7E1EF23D-2A6B-DD57-6CAF-4E8DD67155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1900" y="777957"/>
            <a:ext cx="1759016" cy="1759016"/>
          </a:xfrm>
          <a:prstGeom prst="rect">
            <a:avLst/>
          </a:prstGeom>
        </p:spPr>
      </p:pic>
      <p:pic>
        <p:nvPicPr>
          <p:cNvPr id="8" name="Picture 7">
            <a:extLst>
              <a:ext uri="{FF2B5EF4-FFF2-40B4-BE49-F238E27FC236}">
                <a16:creationId xmlns:a16="http://schemas.microsoft.com/office/drawing/2014/main" id="{6A91D577-BA41-67A1-01C7-76A54DDB3F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1812" y="4814700"/>
            <a:ext cx="1810546" cy="1810546"/>
          </a:xfrm>
          <a:prstGeom prst="rect">
            <a:avLst/>
          </a:prstGeom>
        </p:spPr>
      </p:pic>
      <p:pic>
        <p:nvPicPr>
          <p:cNvPr id="9" name="Picture 8">
            <a:extLst>
              <a:ext uri="{FF2B5EF4-FFF2-40B4-BE49-F238E27FC236}">
                <a16:creationId xmlns:a16="http://schemas.microsoft.com/office/drawing/2014/main" id="{59948478-E6D6-9E97-4F73-E22A7D7A6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7792" y="232754"/>
            <a:ext cx="1861342" cy="1861342"/>
          </a:xfrm>
          <a:prstGeom prst="rect">
            <a:avLst/>
          </a:prstGeom>
        </p:spPr>
      </p:pic>
      <p:pic>
        <p:nvPicPr>
          <p:cNvPr id="10" name="Picture 9">
            <a:extLst>
              <a:ext uri="{FF2B5EF4-FFF2-40B4-BE49-F238E27FC236}">
                <a16:creationId xmlns:a16="http://schemas.microsoft.com/office/drawing/2014/main" id="{B0DAB619-CE62-FA2E-22D1-B471B2AC20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5917" y="918301"/>
            <a:ext cx="1810428" cy="1810428"/>
          </a:xfrm>
          <a:prstGeom prst="rect">
            <a:avLst/>
          </a:prstGeom>
        </p:spPr>
      </p:pic>
      <p:pic>
        <p:nvPicPr>
          <p:cNvPr id="11" name="Picture 10">
            <a:extLst>
              <a:ext uri="{FF2B5EF4-FFF2-40B4-BE49-F238E27FC236}">
                <a16:creationId xmlns:a16="http://schemas.microsoft.com/office/drawing/2014/main" id="{57176C2B-F8BB-FEC8-F7F1-8271ABA6B8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5037" y="4181383"/>
            <a:ext cx="1728377" cy="1728377"/>
          </a:xfrm>
          <a:prstGeom prst="rect">
            <a:avLst/>
          </a:prstGeom>
        </p:spPr>
      </p:pic>
      <p:pic>
        <p:nvPicPr>
          <p:cNvPr id="12" name="Picture 11">
            <a:extLst>
              <a:ext uri="{FF2B5EF4-FFF2-40B4-BE49-F238E27FC236}">
                <a16:creationId xmlns:a16="http://schemas.microsoft.com/office/drawing/2014/main" id="{5D1441FB-8B26-A6D9-F315-79542AF91A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69415" y="4181382"/>
            <a:ext cx="1728377" cy="1728377"/>
          </a:xfrm>
          <a:prstGeom prst="rect">
            <a:avLst/>
          </a:prstGeom>
        </p:spPr>
      </p:pic>
      <p:pic>
        <p:nvPicPr>
          <p:cNvPr id="13" name="Picture 12">
            <a:extLst>
              <a:ext uri="{FF2B5EF4-FFF2-40B4-BE49-F238E27FC236}">
                <a16:creationId xmlns:a16="http://schemas.microsoft.com/office/drawing/2014/main" id="{6442779D-1326-A5DF-29AB-35FFF4027C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94915" y="4769836"/>
            <a:ext cx="1810547" cy="1810547"/>
          </a:xfrm>
          <a:prstGeom prst="rect">
            <a:avLst/>
          </a:prstGeom>
        </p:spPr>
      </p:pic>
      <p:pic>
        <p:nvPicPr>
          <p:cNvPr id="14" name="Picture 13">
            <a:extLst>
              <a:ext uri="{FF2B5EF4-FFF2-40B4-BE49-F238E27FC236}">
                <a16:creationId xmlns:a16="http://schemas.microsoft.com/office/drawing/2014/main" id="{D36F606D-189F-75E7-7D2C-0E6F6F7C86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05096" y="4718309"/>
            <a:ext cx="1281490" cy="1810546"/>
          </a:xfrm>
          <a:prstGeom prst="rect">
            <a:avLst/>
          </a:prstGeom>
        </p:spPr>
      </p:pic>
      <p:pic>
        <p:nvPicPr>
          <p:cNvPr id="15" name="Picture 14">
            <a:extLst>
              <a:ext uri="{FF2B5EF4-FFF2-40B4-BE49-F238E27FC236}">
                <a16:creationId xmlns:a16="http://schemas.microsoft.com/office/drawing/2014/main" id="{7D5A9DB7-CE2D-387D-19DB-2C83B2C69FE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25163" y="497344"/>
            <a:ext cx="1810427" cy="1810427"/>
          </a:xfrm>
          <a:prstGeom prst="rect">
            <a:avLst/>
          </a:prstGeom>
        </p:spPr>
      </p:pic>
      <p:pic>
        <p:nvPicPr>
          <p:cNvPr id="16" name="Picture 15">
            <a:extLst>
              <a:ext uri="{FF2B5EF4-FFF2-40B4-BE49-F238E27FC236}">
                <a16:creationId xmlns:a16="http://schemas.microsoft.com/office/drawing/2014/main" id="{E5ADE046-3880-9749-5788-EF0E270700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8224" y="4274533"/>
            <a:ext cx="1148648" cy="1751404"/>
          </a:xfrm>
          <a:prstGeom prst="rect">
            <a:avLst/>
          </a:prstGeom>
        </p:spPr>
      </p:pic>
    </p:spTree>
    <p:extLst>
      <p:ext uri="{BB962C8B-B14F-4D97-AF65-F5344CB8AC3E}">
        <p14:creationId xmlns:p14="http://schemas.microsoft.com/office/powerpoint/2010/main" val="278028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758005-DD51-B108-DF2E-09069352BCEC}"/>
              </a:ext>
            </a:extLst>
          </p:cNvPr>
          <p:cNvSpPr/>
          <p:nvPr/>
        </p:nvSpPr>
        <p:spPr>
          <a:xfrm>
            <a:off x="0" y="0"/>
            <a:ext cx="12192000" cy="6858000"/>
          </a:xfrm>
          <a:prstGeom prst="rect">
            <a:avLst/>
          </a:prstGeom>
          <a:solidFill>
            <a:srgbClr val="36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A441E2E-C335-AD7D-108E-E08F91112E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4" name="TextBox 3">
            <a:extLst>
              <a:ext uri="{FF2B5EF4-FFF2-40B4-BE49-F238E27FC236}">
                <a16:creationId xmlns:a16="http://schemas.microsoft.com/office/drawing/2014/main" id="{E6F1003F-BEF5-620A-2587-49ABE9F564F4}"/>
              </a:ext>
            </a:extLst>
          </p:cNvPr>
          <p:cNvSpPr txBox="1"/>
          <p:nvPr/>
        </p:nvSpPr>
        <p:spPr>
          <a:xfrm>
            <a:off x="6148286" y="4589434"/>
            <a:ext cx="5148974" cy="1841786"/>
          </a:xfrm>
          <a:prstGeom prst="rect">
            <a:avLst/>
          </a:prstGeom>
          <a:noFill/>
        </p:spPr>
        <p:txBody>
          <a:bodyPr wrap="none" rtlCol="0">
            <a:spAutoFit/>
          </a:bodyPr>
          <a:lstStyle/>
          <a:p>
            <a:pPr>
              <a:lnSpc>
                <a:spcPts val="4500"/>
              </a:lnSpc>
            </a:pPr>
            <a:r>
              <a:rPr lang="en-US" sz="4800" b="1" dirty="0">
                <a:solidFill>
                  <a:srgbClr val="142644"/>
                </a:solidFill>
              </a:rPr>
              <a:t>What are potential </a:t>
            </a:r>
          </a:p>
          <a:p>
            <a:pPr>
              <a:lnSpc>
                <a:spcPts val="4500"/>
              </a:lnSpc>
            </a:pPr>
            <a:r>
              <a:rPr lang="en-US" sz="4800" b="1" dirty="0">
                <a:solidFill>
                  <a:srgbClr val="142644"/>
                </a:solidFill>
              </a:rPr>
              <a:t>careers in STEM </a:t>
            </a:r>
          </a:p>
          <a:p>
            <a:pPr>
              <a:lnSpc>
                <a:spcPts val="4500"/>
              </a:lnSpc>
            </a:pPr>
            <a:r>
              <a:rPr lang="en-US" sz="4800" b="1" dirty="0">
                <a:solidFill>
                  <a:srgbClr val="142644"/>
                </a:solidFill>
              </a:rPr>
              <a:t>and/or </a:t>
            </a:r>
            <a:r>
              <a:rPr lang="en-US" sz="4800" b="1" dirty="0" err="1">
                <a:solidFill>
                  <a:srgbClr val="142644"/>
                </a:solidFill>
              </a:rPr>
              <a:t>pSTEM</a:t>
            </a:r>
            <a:r>
              <a:rPr lang="en-US" sz="4800" b="1" dirty="0">
                <a:solidFill>
                  <a:srgbClr val="142644"/>
                </a:solidFill>
              </a:rPr>
              <a:t>?</a:t>
            </a:r>
            <a:endParaRPr lang="en-US" sz="4500" b="1" dirty="0">
              <a:solidFill>
                <a:srgbClr val="142644"/>
              </a:solidFill>
            </a:endParaRPr>
          </a:p>
        </p:txBody>
      </p:sp>
      <p:pic>
        <p:nvPicPr>
          <p:cNvPr id="5" name="Picture 4">
            <a:extLst>
              <a:ext uri="{FF2B5EF4-FFF2-40B4-BE49-F238E27FC236}">
                <a16:creationId xmlns:a16="http://schemas.microsoft.com/office/drawing/2014/main" id="{DE53D986-AAA4-18AA-A2BE-2660DDD6F989}"/>
              </a:ext>
            </a:extLst>
          </p:cNvPr>
          <p:cNvPicPr>
            <a:picLocks noChangeAspect="1"/>
          </p:cNvPicPr>
          <p:nvPr/>
        </p:nvPicPr>
        <p:blipFill>
          <a:blip r:embed="rId3"/>
          <a:stretch>
            <a:fillRect/>
          </a:stretch>
        </p:blipFill>
        <p:spPr>
          <a:xfrm>
            <a:off x="954675" y="1814753"/>
            <a:ext cx="4716274" cy="4248247"/>
          </a:xfrm>
          <a:prstGeom prst="rect">
            <a:avLst/>
          </a:prstGeom>
        </p:spPr>
      </p:pic>
      <p:pic>
        <p:nvPicPr>
          <p:cNvPr id="6" name="Picture 5">
            <a:extLst>
              <a:ext uri="{FF2B5EF4-FFF2-40B4-BE49-F238E27FC236}">
                <a16:creationId xmlns:a16="http://schemas.microsoft.com/office/drawing/2014/main" id="{E6EBCF6A-40B1-E78B-C3A2-303DBF9FF5C0}"/>
              </a:ext>
            </a:extLst>
          </p:cNvPr>
          <p:cNvPicPr>
            <a:picLocks noChangeAspect="1"/>
          </p:cNvPicPr>
          <p:nvPr/>
        </p:nvPicPr>
        <p:blipFill>
          <a:blip r:embed="rId4"/>
          <a:stretch>
            <a:fillRect/>
          </a:stretch>
        </p:blipFill>
        <p:spPr>
          <a:xfrm>
            <a:off x="1277359" y="3441163"/>
            <a:ext cx="2967264" cy="1071110"/>
          </a:xfrm>
          <a:prstGeom prst="rect">
            <a:avLst/>
          </a:prstGeom>
        </p:spPr>
      </p:pic>
      <p:pic>
        <p:nvPicPr>
          <p:cNvPr id="16" name="Picture 15">
            <a:extLst>
              <a:ext uri="{FF2B5EF4-FFF2-40B4-BE49-F238E27FC236}">
                <a16:creationId xmlns:a16="http://schemas.microsoft.com/office/drawing/2014/main" id="{6937A3B2-2805-F2FD-0DDE-155DA51531DA}"/>
              </a:ext>
            </a:extLst>
          </p:cNvPr>
          <p:cNvPicPr>
            <a:picLocks noChangeAspect="1"/>
          </p:cNvPicPr>
          <p:nvPr/>
        </p:nvPicPr>
        <p:blipFill>
          <a:blip r:embed="rId5"/>
          <a:stretch>
            <a:fillRect/>
          </a:stretch>
        </p:blipFill>
        <p:spPr>
          <a:xfrm>
            <a:off x="5939585" y="426780"/>
            <a:ext cx="5566376" cy="3507087"/>
          </a:xfrm>
          <a:prstGeom prst="rect">
            <a:avLst/>
          </a:prstGeom>
        </p:spPr>
      </p:pic>
    </p:spTree>
    <p:extLst>
      <p:ext uri="{BB962C8B-B14F-4D97-AF65-F5344CB8AC3E}">
        <p14:creationId xmlns:p14="http://schemas.microsoft.com/office/powerpoint/2010/main" val="278343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DEB411-7225-3381-2693-B89906778937}"/>
              </a:ext>
            </a:extLst>
          </p:cNvPr>
          <p:cNvPicPr>
            <a:picLocks noChangeAspect="1"/>
          </p:cNvPicPr>
          <p:nvPr/>
        </p:nvPicPr>
        <p:blipFill>
          <a:blip r:embed="rId3"/>
          <a:stretch>
            <a:fillRect/>
          </a:stretch>
        </p:blipFill>
        <p:spPr>
          <a:xfrm rot="1442069">
            <a:off x="-740931" y="-1295716"/>
            <a:ext cx="7588383" cy="9468074"/>
          </a:xfrm>
          <a:prstGeom prst="rect">
            <a:avLst/>
          </a:prstGeom>
        </p:spPr>
      </p:pic>
      <p:pic>
        <p:nvPicPr>
          <p:cNvPr id="2" name="Picture 1">
            <a:extLst>
              <a:ext uri="{FF2B5EF4-FFF2-40B4-BE49-F238E27FC236}">
                <a16:creationId xmlns:a16="http://schemas.microsoft.com/office/drawing/2014/main" id="{06FBD373-75D9-729F-61CA-31176DAFD6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4"/>
          <a:stretch/>
        </p:blipFill>
        <p:spPr>
          <a:xfrm>
            <a:off x="0" y="77821"/>
            <a:ext cx="2760991" cy="1548589"/>
          </a:xfrm>
          <a:prstGeom prst="rect">
            <a:avLst/>
          </a:prstGeom>
        </p:spPr>
      </p:pic>
      <p:sp>
        <p:nvSpPr>
          <p:cNvPr id="3" name="TextBox 2">
            <a:extLst>
              <a:ext uri="{FF2B5EF4-FFF2-40B4-BE49-F238E27FC236}">
                <a16:creationId xmlns:a16="http://schemas.microsoft.com/office/drawing/2014/main" id="{2D9A453F-9BAF-4F83-1822-13D1CB69537C}"/>
              </a:ext>
            </a:extLst>
          </p:cNvPr>
          <p:cNvSpPr txBox="1"/>
          <p:nvPr/>
        </p:nvSpPr>
        <p:spPr>
          <a:xfrm>
            <a:off x="762923" y="3364363"/>
            <a:ext cx="5148974" cy="1841786"/>
          </a:xfrm>
          <a:prstGeom prst="rect">
            <a:avLst/>
          </a:prstGeom>
          <a:noFill/>
        </p:spPr>
        <p:txBody>
          <a:bodyPr wrap="none" rtlCol="0">
            <a:spAutoFit/>
          </a:bodyPr>
          <a:lstStyle/>
          <a:p>
            <a:pPr>
              <a:lnSpc>
                <a:spcPts val="4500"/>
              </a:lnSpc>
            </a:pPr>
            <a:r>
              <a:rPr lang="en-US" sz="4800" b="1" dirty="0">
                <a:solidFill>
                  <a:srgbClr val="142644"/>
                </a:solidFill>
              </a:rPr>
              <a:t>What are potential </a:t>
            </a:r>
          </a:p>
          <a:p>
            <a:pPr>
              <a:lnSpc>
                <a:spcPts val="4500"/>
              </a:lnSpc>
            </a:pPr>
            <a:r>
              <a:rPr lang="en-US" sz="4800" b="1" dirty="0">
                <a:solidFill>
                  <a:srgbClr val="142644"/>
                </a:solidFill>
              </a:rPr>
              <a:t>careers in STEM </a:t>
            </a:r>
          </a:p>
          <a:p>
            <a:pPr>
              <a:lnSpc>
                <a:spcPts val="4500"/>
              </a:lnSpc>
            </a:pPr>
            <a:r>
              <a:rPr lang="en-US" sz="4800" b="1" dirty="0">
                <a:solidFill>
                  <a:srgbClr val="142644"/>
                </a:solidFill>
              </a:rPr>
              <a:t>and/or </a:t>
            </a:r>
            <a:r>
              <a:rPr lang="en-US" sz="4800" b="1" dirty="0" err="1">
                <a:solidFill>
                  <a:srgbClr val="142644"/>
                </a:solidFill>
              </a:rPr>
              <a:t>pSTEM</a:t>
            </a:r>
            <a:r>
              <a:rPr lang="en-US" sz="4800" b="1" dirty="0">
                <a:solidFill>
                  <a:srgbClr val="142644"/>
                </a:solidFill>
              </a:rPr>
              <a:t>?</a:t>
            </a:r>
            <a:endParaRPr lang="en-US" sz="4500" b="1" dirty="0">
              <a:solidFill>
                <a:srgbClr val="142644"/>
              </a:solidFill>
            </a:endParaRPr>
          </a:p>
        </p:txBody>
      </p:sp>
      <p:pic>
        <p:nvPicPr>
          <p:cNvPr id="5" name="Picture 4">
            <a:hlinkClick r:id="rId5"/>
            <a:extLst>
              <a:ext uri="{FF2B5EF4-FFF2-40B4-BE49-F238E27FC236}">
                <a16:creationId xmlns:a16="http://schemas.microsoft.com/office/drawing/2014/main" id="{5C6BBCC5-6C78-4CF9-5DBF-78852602B3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48557" y="3721164"/>
            <a:ext cx="2748312" cy="3626906"/>
          </a:xfrm>
          <a:prstGeom prst="rect">
            <a:avLst/>
          </a:prstGeom>
        </p:spPr>
      </p:pic>
      <p:pic>
        <p:nvPicPr>
          <p:cNvPr id="6" name="Picture 5">
            <a:hlinkClick r:id="rId7"/>
            <a:extLst>
              <a:ext uri="{FF2B5EF4-FFF2-40B4-BE49-F238E27FC236}">
                <a16:creationId xmlns:a16="http://schemas.microsoft.com/office/drawing/2014/main" id="{DEE102A3-8554-0D40-2C78-476F04E12C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
          <a:stretch/>
        </p:blipFill>
        <p:spPr>
          <a:xfrm>
            <a:off x="5948557" y="-10728"/>
            <a:ext cx="2827865" cy="3731891"/>
          </a:xfrm>
          <a:prstGeom prst="rect">
            <a:avLst/>
          </a:prstGeom>
        </p:spPr>
      </p:pic>
      <p:pic>
        <p:nvPicPr>
          <p:cNvPr id="7" name="Picture 6">
            <a:hlinkClick r:id="rId9"/>
            <a:extLst>
              <a:ext uri="{FF2B5EF4-FFF2-40B4-BE49-F238E27FC236}">
                <a16:creationId xmlns:a16="http://schemas.microsoft.com/office/drawing/2014/main" id="{9F5BFF28-4077-ED48-B50E-2E61AF07CA0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6869" y="-10727"/>
            <a:ext cx="2827865" cy="3731891"/>
          </a:xfrm>
          <a:prstGeom prst="rect">
            <a:avLst/>
          </a:prstGeom>
        </p:spPr>
      </p:pic>
      <p:pic>
        <p:nvPicPr>
          <p:cNvPr id="4" name="Picture 3">
            <a:hlinkClick r:id="rId11"/>
            <a:extLst>
              <a:ext uri="{FF2B5EF4-FFF2-40B4-BE49-F238E27FC236}">
                <a16:creationId xmlns:a16="http://schemas.microsoft.com/office/drawing/2014/main" id="{8262CC50-BC5A-A0DE-A6C6-FDF65B87CE1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96869" y="3721164"/>
            <a:ext cx="2827864" cy="3961981"/>
          </a:xfrm>
          <a:prstGeom prst="rect">
            <a:avLst/>
          </a:prstGeom>
        </p:spPr>
      </p:pic>
    </p:spTree>
    <p:extLst>
      <p:ext uri="{BB962C8B-B14F-4D97-AF65-F5344CB8AC3E}">
        <p14:creationId xmlns:p14="http://schemas.microsoft.com/office/powerpoint/2010/main" val="3885992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TotalTime>
  <Words>3439</Words>
  <Application>Microsoft Office PowerPoint</Application>
  <PresentationFormat>Widescreen</PresentationFormat>
  <Paragraphs>364</Paragraphs>
  <Slides>57</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BrownStd Light</vt:lpstr>
      <vt:lpstr>Calibri</vt:lpstr>
      <vt:lpstr>Calibri Light</vt:lpstr>
      <vt:lpstr>Inter var</vt:lpstr>
      <vt:lpstr>Merriweather</vt:lpstr>
      <vt:lpstr>PT Sans</vt:lpstr>
      <vt:lpstr>Segoe UI</vt:lpstr>
      <vt:lpstr>YKFPO Q+ Gotham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Kavanagh</dc:creator>
  <cp:lastModifiedBy>Aoibhinn Ni Shuilleabhain</cp:lastModifiedBy>
  <cp:revision>33</cp:revision>
  <dcterms:created xsi:type="dcterms:W3CDTF">2022-05-06T09:04:43Z</dcterms:created>
  <dcterms:modified xsi:type="dcterms:W3CDTF">2022-05-16T11:40:40Z</dcterms:modified>
</cp:coreProperties>
</file>